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notesMasterIdLst>
    <p:notesMasterId r:id="rId33"/>
  </p:notesMasterIdLst>
  <p:handoutMasterIdLst>
    <p:handoutMasterId r:id="rId34"/>
  </p:handoutMasterIdLst>
  <p:sldIdLst>
    <p:sldId id="256" r:id="rId2"/>
    <p:sldId id="290" r:id="rId3"/>
    <p:sldId id="295" r:id="rId4"/>
    <p:sldId id="280" r:id="rId5"/>
    <p:sldId id="258" r:id="rId6"/>
    <p:sldId id="287" r:id="rId7"/>
    <p:sldId id="288" r:id="rId8"/>
    <p:sldId id="289" r:id="rId9"/>
    <p:sldId id="261" r:id="rId10"/>
    <p:sldId id="266" r:id="rId11"/>
    <p:sldId id="265" r:id="rId12"/>
    <p:sldId id="281" r:id="rId13"/>
    <p:sldId id="276" r:id="rId14"/>
    <p:sldId id="271" r:id="rId15"/>
    <p:sldId id="267" r:id="rId16"/>
    <p:sldId id="278" r:id="rId17"/>
    <p:sldId id="264" r:id="rId18"/>
    <p:sldId id="277" r:id="rId19"/>
    <p:sldId id="272" r:id="rId20"/>
    <p:sldId id="273" r:id="rId21"/>
    <p:sldId id="279" r:id="rId22"/>
    <p:sldId id="274" r:id="rId23"/>
    <p:sldId id="262" r:id="rId24"/>
    <p:sldId id="282" r:id="rId25"/>
    <p:sldId id="283" r:id="rId26"/>
    <p:sldId id="291" r:id="rId27"/>
    <p:sldId id="292" r:id="rId28"/>
    <p:sldId id="293" r:id="rId29"/>
    <p:sldId id="294" r:id="rId30"/>
    <p:sldId id="286" r:id="rId31"/>
    <p:sldId id="275" r:id="rId3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754" autoAdjust="0"/>
  </p:normalViewPr>
  <p:slideViewPr>
    <p:cSldViewPr>
      <p:cViewPr varScale="1">
        <p:scale>
          <a:sx n="56" d="100"/>
          <a:sy n="56" d="100"/>
        </p:scale>
        <p:origin x="18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FBBDD0-6E7C-4329-AA09-0CD18D77F31D}"/>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B9776561-212F-477B-B3C5-53A821687D8E}"/>
              </a:ext>
            </a:extLst>
          </p:cNvPr>
          <p:cNvSpPr>
            <a:spLocks noGrp="1"/>
          </p:cNvSpPr>
          <p:nvPr>
            <p:ph type="dt" sz="quarter" idx="1"/>
          </p:nvPr>
        </p:nvSpPr>
        <p:spPr>
          <a:xfrm>
            <a:off x="3970338" y="0"/>
            <a:ext cx="3038475" cy="466725"/>
          </a:xfrm>
          <a:prstGeom prst="rect">
            <a:avLst/>
          </a:prstGeom>
        </p:spPr>
        <p:txBody>
          <a:bodyPr vert="horz" lIns="93177" tIns="46589" rIns="93177" bIns="46589" rtlCol="0"/>
          <a:lstStyle>
            <a:lvl1pPr algn="r">
              <a:defRPr sz="1200"/>
            </a:lvl1pPr>
          </a:lstStyle>
          <a:p>
            <a:pPr>
              <a:defRPr/>
            </a:pPr>
            <a:fld id="{D8F15922-C3D1-45F7-85F3-4DE494F67769}" type="datetimeFigureOut">
              <a:rPr lang="en-US"/>
              <a:pPr>
                <a:defRPr/>
              </a:pPr>
              <a:t>11/4/2019</a:t>
            </a:fld>
            <a:endParaRPr lang="en-US"/>
          </a:p>
        </p:txBody>
      </p:sp>
      <p:sp>
        <p:nvSpPr>
          <p:cNvPr id="4" name="Footer Placeholder 3">
            <a:extLst>
              <a:ext uri="{FF2B5EF4-FFF2-40B4-BE49-F238E27FC236}">
                <a16:creationId xmlns:a16="http://schemas.microsoft.com/office/drawing/2014/main" id="{2ABB0704-EBF1-4779-BB25-AD81E61A032B}"/>
              </a:ext>
            </a:extLst>
          </p:cNvPr>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20CB6B7A-AD16-4E87-AB83-A4F965FFE947}"/>
              </a:ext>
            </a:extLst>
          </p:cNvPr>
          <p:cNvSpPr>
            <a:spLocks noGrp="1"/>
          </p:cNvSpPr>
          <p:nvPr>
            <p:ph type="sldNum" sz="quarter" idx="3"/>
          </p:nvPr>
        </p:nvSpPr>
        <p:spPr>
          <a:xfrm>
            <a:off x="3970338" y="8829675"/>
            <a:ext cx="3038475" cy="466725"/>
          </a:xfrm>
          <a:prstGeom prst="rect">
            <a:avLst/>
          </a:prstGeom>
        </p:spPr>
        <p:txBody>
          <a:bodyPr vert="horz" lIns="93177" tIns="46589" rIns="93177" bIns="46589" rtlCol="0" anchor="b"/>
          <a:lstStyle>
            <a:lvl1pPr algn="r">
              <a:defRPr sz="1200"/>
            </a:lvl1pPr>
          </a:lstStyle>
          <a:p>
            <a:pPr>
              <a:defRPr/>
            </a:pPr>
            <a:fld id="{FC2DF606-A538-45F7-BE2B-8CBA63B0AA8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98A4AF-B410-4875-9472-5B3BC11E91A5}"/>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8428C71-CFA2-4549-8DB2-9B07AED0958C}"/>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2D33E675-B24F-4348-869C-D8FA2F83A621}" type="datetimeFigureOut">
              <a:rPr lang="en-US"/>
              <a:pPr>
                <a:defRPr/>
              </a:pPr>
              <a:t>11/4/2019</a:t>
            </a:fld>
            <a:endParaRPr lang="en-US"/>
          </a:p>
        </p:txBody>
      </p:sp>
      <p:sp>
        <p:nvSpPr>
          <p:cNvPr id="4" name="Slide Image Placeholder 3">
            <a:extLst>
              <a:ext uri="{FF2B5EF4-FFF2-40B4-BE49-F238E27FC236}">
                <a16:creationId xmlns:a16="http://schemas.microsoft.com/office/drawing/2014/main" id="{67F01FB9-CD15-4CF7-8DF9-446B72586495}"/>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2CE61EE0-902B-47FF-A195-3E4532F74698}"/>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37840AD-6E66-4E51-AEE5-1705010A8385}"/>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F3A4F82A-CFDF-4204-893C-8A723ECFDA11}"/>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4C8519DB-83E9-41D8-BE9D-D7348136F9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320C670-609D-4925-A8F8-EE3C01B71A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9F33199-7D8F-46DC-87CB-96E8B57F66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Share how often and when (time of day) the SAC meets.</a:t>
            </a:r>
          </a:p>
        </p:txBody>
      </p:sp>
      <p:sp>
        <p:nvSpPr>
          <p:cNvPr id="16388" name="Slide Number Placeholder 3">
            <a:extLst>
              <a:ext uri="{FF2B5EF4-FFF2-40B4-BE49-F238E27FC236}">
                <a16:creationId xmlns:a16="http://schemas.microsoft.com/office/drawing/2014/main" id="{57032ABC-9371-4344-BC96-A1E77CC088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55650" indent="-290513">
              <a:defRPr>
                <a:solidFill>
                  <a:schemeClr val="tx1"/>
                </a:solidFill>
                <a:latin typeface="Century Gothic" panose="020B0502020202020204" pitchFamily="34" charset="0"/>
              </a:defRPr>
            </a:lvl2pPr>
            <a:lvl3pPr marL="1163638" indent="-231775">
              <a:defRPr>
                <a:solidFill>
                  <a:schemeClr val="tx1"/>
                </a:solidFill>
                <a:latin typeface="Century Gothic" panose="020B0502020202020204" pitchFamily="34" charset="0"/>
              </a:defRPr>
            </a:lvl3pPr>
            <a:lvl4pPr marL="1630363" indent="-231775">
              <a:defRPr>
                <a:solidFill>
                  <a:schemeClr val="tx1"/>
                </a:solidFill>
                <a:latin typeface="Century Gothic" panose="020B0502020202020204" pitchFamily="34" charset="0"/>
              </a:defRPr>
            </a:lvl4pPr>
            <a:lvl5pPr marL="2095500" indent="-231775">
              <a:defRPr>
                <a:solidFill>
                  <a:schemeClr val="tx1"/>
                </a:solidFill>
                <a:latin typeface="Century Gothic" panose="020B0502020202020204" pitchFamily="34" charset="0"/>
              </a:defRPr>
            </a:lvl5pPr>
            <a:lvl6pPr marL="2552700" indent="-231775" eaLnBrk="0" fontAlgn="base" hangingPunct="0">
              <a:spcBef>
                <a:spcPct val="0"/>
              </a:spcBef>
              <a:spcAft>
                <a:spcPct val="0"/>
              </a:spcAft>
              <a:defRPr>
                <a:solidFill>
                  <a:schemeClr val="tx1"/>
                </a:solidFill>
                <a:latin typeface="Century Gothic" panose="020B0502020202020204" pitchFamily="34" charset="0"/>
              </a:defRPr>
            </a:lvl6pPr>
            <a:lvl7pPr marL="3009900" indent="-231775" eaLnBrk="0" fontAlgn="base" hangingPunct="0">
              <a:spcBef>
                <a:spcPct val="0"/>
              </a:spcBef>
              <a:spcAft>
                <a:spcPct val="0"/>
              </a:spcAft>
              <a:defRPr>
                <a:solidFill>
                  <a:schemeClr val="tx1"/>
                </a:solidFill>
                <a:latin typeface="Century Gothic" panose="020B0502020202020204" pitchFamily="34" charset="0"/>
              </a:defRPr>
            </a:lvl7pPr>
            <a:lvl8pPr marL="3467100" indent="-231775" eaLnBrk="0" fontAlgn="base" hangingPunct="0">
              <a:spcBef>
                <a:spcPct val="0"/>
              </a:spcBef>
              <a:spcAft>
                <a:spcPct val="0"/>
              </a:spcAft>
              <a:defRPr>
                <a:solidFill>
                  <a:schemeClr val="tx1"/>
                </a:solidFill>
                <a:latin typeface="Century Gothic" panose="020B0502020202020204" pitchFamily="34" charset="0"/>
              </a:defRPr>
            </a:lvl8pPr>
            <a:lvl9pPr marL="3924300" indent="-231775" eaLnBrk="0" fontAlgn="base" hangingPunct="0">
              <a:spcBef>
                <a:spcPct val="0"/>
              </a:spcBef>
              <a:spcAft>
                <a:spcPct val="0"/>
              </a:spcAft>
              <a:defRPr>
                <a:solidFill>
                  <a:schemeClr val="tx1"/>
                </a:solidFill>
                <a:latin typeface="Century Gothic" panose="020B0502020202020204" pitchFamily="34" charset="0"/>
              </a:defRPr>
            </a:lvl9pPr>
          </a:lstStyle>
          <a:p>
            <a:fld id="{B257FC1F-2FBC-48D3-A134-43F16E0EC862}" type="slidenum">
              <a:rPr lang="en-US" altLang="en-US" smtClean="0"/>
              <a:pPr/>
              <a:t>10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D3DFF08-60DD-4AF5-8BA1-83FD99B217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64A25F4-8CD8-40D9-BFFE-9747248043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73F1810F-D20B-4BF3-B4BF-92FC0C672C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55650" indent="-290513">
              <a:defRPr>
                <a:solidFill>
                  <a:schemeClr val="tx1"/>
                </a:solidFill>
                <a:latin typeface="Century Gothic" panose="020B0502020202020204" pitchFamily="34" charset="0"/>
              </a:defRPr>
            </a:lvl2pPr>
            <a:lvl3pPr marL="1163638" indent="-231775">
              <a:defRPr>
                <a:solidFill>
                  <a:schemeClr val="tx1"/>
                </a:solidFill>
                <a:latin typeface="Century Gothic" panose="020B0502020202020204" pitchFamily="34" charset="0"/>
              </a:defRPr>
            </a:lvl3pPr>
            <a:lvl4pPr marL="1630363" indent="-231775">
              <a:defRPr>
                <a:solidFill>
                  <a:schemeClr val="tx1"/>
                </a:solidFill>
                <a:latin typeface="Century Gothic" panose="020B0502020202020204" pitchFamily="34" charset="0"/>
              </a:defRPr>
            </a:lvl4pPr>
            <a:lvl5pPr marL="2095500" indent="-231775">
              <a:defRPr>
                <a:solidFill>
                  <a:schemeClr val="tx1"/>
                </a:solidFill>
                <a:latin typeface="Century Gothic" panose="020B0502020202020204" pitchFamily="34" charset="0"/>
              </a:defRPr>
            </a:lvl5pPr>
            <a:lvl6pPr marL="2552700" indent="-231775" eaLnBrk="0" fontAlgn="base" hangingPunct="0">
              <a:spcBef>
                <a:spcPct val="0"/>
              </a:spcBef>
              <a:spcAft>
                <a:spcPct val="0"/>
              </a:spcAft>
              <a:defRPr>
                <a:solidFill>
                  <a:schemeClr val="tx1"/>
                </a:solidFill>
                <a:latin typeface="Century Gothic" panose="020B0502020202020204" pitchFamily="34" charset="0"/>
              </a:defRPr>
            </a:lvl6pPr>
            <a:lvl7pPr marL="3009900" indent="-231775" eaLnBrk="0" fontAlgn="base" hangingPunct="0">
              <a:spcBef>
                <a:spcPct val="0"/>
              </a:spcBef>
              <a:spcAft>
                <a:spcPct val="0"/>
              </a:spcAft>
              <a:defRPr>
                <a:solidFill>
                  <a:schemeClr val="tx1"/>
                </a:solidFill>
                <a:latin typeface="Century Gothic" panose="020B0502020202020204" pitchFamily="34" charset="0"/>
              </a:defRPr>
            </a:lvl7pPr>
            <a:lvl8pPr marL="3467100" indent="-231775" eaLnBrk="0" fontAlgn="base" hangingPunct="0">
              <a:spcBef>
                <a:spcPct val="0"/>
              </a:spcBef>
              <a:spcAft>
                <a:spcPct val="0"/>
              </a:spcAft>
              <a:defRPr>
                <a:solidFill>
                  <a:schemeClr val="tx1"/>
                </a:solidFill>
                <a:latin typeface="Century Gothic" panose="020B0502020202020204" pitchFamily="34" charset="0"/>
              </a:defRPr>
            </a:lvl8pPr>
            <a:lvl9pPr marL="3924300" indent="-231775" eaLnBrk="0" fontAlgn="base" hangingPunct="0">
              <a:spcBef>
                <a:spcPct val="0"/>
              </a:spcBef>
              <a:spcAft>
                <a:spcPct val="0"/>
              </a:spcAft>
              <a:defRPr>
                <a:solidFill>
                  <a:schemeClr val="tx1"/>
                </a:solidFill>
                <a:latin typeface="Century Gothic" panose="020B0502020202020204" pitchFamily="34" charset="0"/>
              </a:defRPr>
            </a:lvl9pPr>
          </a:lstStyle>
          <a:p>
            <a:fld id="{57DF185B-09E2-4EB7-9639-73F4265C319B}" type="slidenum">
              <a:rPr lang="en-US" altLang="en-US" smtClean="0"/>
              <a:pPr/>
              <a:t>12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1567AEE-29F7-4F2A-8EA1-AD09F77D86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E590806-E09A-42E4-B605-084E7CBAAE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Parents also are needed to help in creating the school improvement plans each year. If you are interested in helping with this in the future please indicate this on the evaluation form. </a:t>
            </a:r>
          </a:p>
        </p:txBody>
      </p:sp>
      <p:sp>
        <p:nvSpPr>
          <p:cNvPr id="21508" name="Slide Number Placeholder 3">
            <a:extLst>
              <a:ext uri="{FF2B5EF4-FFF2-40B4-BE49-F238E27FC236}">
                <a16:creationId xmlns:a16="http://schemas.microsoft.com/office/drawing/2014/main" id="{95C63E04-608C-4764-9AA4-A4F9267F11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55650" indent="-290513">
              <a:defRPr>
                <a:solidFill>
                  <a:schemeClr val="tx1"/>
                </a:solidFill>
                <a:latin typeface="Century Gothic" panose="020B0502020202020204" pitchFamily="34" charset="0"/>
              </a:defRPr>
            </a:lvl2pPr>
            <a:lvl3pPr marL="1163638" indent="-231775">
              <a:defRPr>
                <a:solidFill>
                  <a:schemeClr val="tx1"/>
                </a:solidFill>
                <a:latin typeface="Century Gothic" panose="020B0502020202020204" pitchFamily="34" charset="0"/>
              </a:defRPr>
            </a:lvl3pPr>
            <a:lvl4pPr marL="1630363" indent="-231775">
              <a:defRPr>
                <a:solidFill>
                  <a:schemeClr val="tx1"/>
                </a:solidFill>
                <a:latin typeface="Century Gothic" panose="020B0502020202020204" pitchFamily="34" charset="0"/>
              </a:defRPr>
            </a:lvl4pPr>
            <a:lvl5pPr marL="2095500" indent="-231775">
              <a:defRPr>
                <a:solidFill>
                  <a:schemeClr val="tx1"/>
                </a:solidFill>
                <a:latin typeface="Century Gothic" panose="020B0502020202020204" pitchFamily="34" charset="0"/>
              </a:defRPr>
            </a:lvl5pPr>
            <a:lvl6pPr marL="2552700" indent="-231775" eaLnBrk="0" fontAlgn="base" hangingPunct="0">
              <a:spcBef>
                <a:spcPct val="0"/>
              </a:spcBef>
              <a:spcAft>
                <a:spcPct val="0"/>
              </a:spcAft>
              <a:defRPr>
                <a:solidFill>
                  <a:schemeClr val="tx1"/>
                </a:solidFill>
                <a:latin typeface="Century Gothic" panose="020B0502020202020204" pitchFamily="34" charset="0"/>
              </a:defRPr>
            </a:lvl6pPr>
            <a:lvl7pPr marL="3009900" indent="-231775" eaLnBrk="0" fontAlgn="base" hangingPunct="0">
              <a:spcBef>
                <a:spcPct val="0"/>
              </a:spcBef>
              <a:spcAft>
                <a:spcPct val="0"/>
              </a:spcAft>
              <a:defRPr>
                <a:solidFill>
                  <a:schemeClr val="tx1"/>
                </a:solidFill>
                <a:latin typeface="Century Gothic" panose="020B0502020202020204" pitchFamily="34" charset="0"/>
              </a:defRPr>
            </a:lvl7pPr>
            <a:lvl8pPr marL="3467100" indent="-231775" eaLnBrk="0" fontAlgn="base" hangingPunct="0">
              <a:spcBef>
                <a:spcPct val="0"/>
              </a:spcBef>
              <a:spcAft>
                <a:spcPct val="0"/>
              </a:spcAft>
              <a:defRPr>
                <a:solidFill>
                  <a:schemeClr val="tx1"/>
                </a:solidFill>
                <a:latin typeface="Century Gothic" panose="020B0502020202020204" pitchFamily="34" charset="0"/>
              </a:defRPr>
            </a:lvl8pPr>
            <a:lvl9pPr marL="3924300" indent="-231775" eaLnBrk="0" fontAlgn="base" hangingPunct="0">
              <a:spcBef>
                <a:spcPct val="0"/>
              </a:spcBef>
              <a:spcAft>
                <a:spcPct val="0"/>
              </a:spcAft>
              <a:defRPr>
                <a:solidFill>
                  <a:schemeClr val="tx1"/>
                </a:solidFill>
                <a:latin typeface="Century Gothic" panose="020B0502020202020204" pitchFamily="34" charset="0"/>
              </a:defRPr>
            </a:lvl9pPr>
          </a:lstStyle>
          <a:p>
            <a:fld id="{58394EFC-F4EC-4C2C-AA05-AFC4C700EC30}" type="slidenum">
              <a:rPr lang="en-US" altLang="en-US" smtClean="0"/>
              <a:pPr/>
              <a:t>13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1708516-084A-4AF1-8DF0-B11FD07DCF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B682493D-8AE6-4124-A356-C9D445EBCB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results are then used to report to the parents and families and also to revise the parent and family engagement plan along with the school-parent compacts. </a:t>
            </a:r>
          </a:p>
        </p:txBody>
      </p:sp>
      <p:sp>
        <p:nvSpPr>
          <p:cNvPr id="34820" name="Slide Number Placeholder 3">
            <a:extLst>
              <a:ext uri="{FF2B5EF4-FFF2-40B4-BE49-F238E27FC236}">
                <a16:creationId xmlns:a16="http://schemas.microsoft.com/office/drawing/2014/main" id="{75531080-8630-4EAA-A53C-3D319326F4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55650" indent="-290513">
              <a:defRPr>
                <a:solidFill>
                  <a:schemeClr val="tx1"/>
                </a:solidFill>
                <a:latin typeface="Century Gothic" panose="020B0502020202020204" pitchFamily="34" charset="0"/>
              </a:defRPr>
            </a:lvl2pPr>
            <a:lvl3pPr marL="1163638" indent="-231775">
              <a:defRPr>
                <a:solidFill>
                  <a:schemeClr val="tx1"/>
                </a:solidFill>
                <a:latin typeface="Century Gothic" panose="020B0502020202020204" pitchFamily="34" charset="0"/>
              </a:defRPr>
            </a:lvl3pPr>
            <a:lvl4pPr marL="1630363" indent="-231775">
              <a:defRPr>
                <a:solidFill>
                  <a:schemeClr val="tx1"/>
                </a:solidFill>
                <a:latin typeface="Century Gothic" panose="020B0502020202020204" pitchFamily="34" charset="0"/>
              </a:defRPr>
            </a:lvl4pPr>
            <a:lvl5pPr marL="2095500" indent="-231775">
              <a:defRPr>
                <a:solidFill>
                  <a:schemeClr val="tx1"/>
                </a:solidFill>
                <a:latin typeface="Century Gothic" panose="020B0502020202020204" pitchFamily="34" charset="0"/>
              </a:defRPr>
            </a:lvl5pPr>
            <a:lvl6pPr marL="2552700" indent="-231775" eaLnBrk="0" fontAlgn="base" hangingPunct="0">
              <a:spcBef>
                <a:spcPct val="0"/>
              </a:spcBef>
              <a:spcAft>
                <a:spcPct val="0"/>
              </a:spcAft>
              <a:defRPr>
                <a:solidFill>
                  <a:schemeClr val="tx1"/>
                </a:solidFill>
                <a:latin typeface="Century Gothic" panose="020B0502020202020204" pitchFamily="34" charset="0"/>
              </a:defRPr>
            </a:lvl6pPr>
            <a:lvl7pPr marL="3009900" indent="-231775" eaLnBrk="0" fontAlgn="base" hangingPunct="0">
              <a:spcBef>
                <a:spcPct val="0"/>
              </a:spcBef>
              <a:spcAft>
                <a:spcPct val="0"/>
              </a:spcAft>
              <a:defRPr>
                <a:solidFill>
                  <a:schemeClr val="tx1"/>
                </a:solidFill>
                <a:latin typeface="Century Gothic" panose="020B0502020202020204" pitchFamily="34" charset="0"/>
              </a:defRPr>
            </a:lvl7pPr>
            <a:lvl8pPr marL="3467100" indent="-231775" eaLnBrk="0" fontAlgn="base" hangingPunct="0">
              <a:spcBef>
                <a:spcPct val="0"/>
              </a:spcBef>
              <a:spcAft>
                <a:spcPct val="0"/>
              </a:spcAft>
              <a:defRPr>
                <a:solidFill>
                  <a:schemeClr val="tx1"/>
                </a:solidFill>
                <a:latin typeface="Century Gothic" panose="020B0502020202020204" pitchFamily="34" charset="0"/>
              </a:defRPr>
            </a:lvl8pPr>
            <a:lvl9pPr marL="3924300" indent="-231775" eaLnBrk="0" fontAlgn="base" hangingPunct="0">
              <a:spcBef>
                <a:spcPct val="0"/>
              </a:spcBef>
              <a:spcAft>
                <a:spcPct val="0"/>
              </a:spcAft>
              <a:defRPr>
                <a:solidFill>
                  <a:schemeClr val="tx1"/>
                </a:solidFill>
                <a:latin typeface="Century Gothic" panose="020B0502020202020204" pitchFamily="34" charset="0"/>
              </a:defRPr>
            </a:lvl9pPr>
          </a:lstStyle>
          <a:p>
            <a:fld id="{6DF61387-8893-42B8-AFEC-AB6840421CEE}" type="slidenum">
              <a:rPr lang="en-US" altLang="en-US" smtClean="0"/>
              <a:pPr/>
              <a:t>25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AFD87CAC-8542-412E-92D5-D06122EA8237}"/>
              </a:ext>
            </a:extLst>
          </p:cNvPr>
          <p:cNvSpPr>
            <a:spLocks noGrp="1"/>
          </p:cNvSpPr>
          <p:nvPr>
            <p:ph type="dt" sz="half" idx="10"/>
          </p:nvPr>
        </p:nvSpPr>
        <p:spPr/>
        <p:txBody>
          <a:bodyPr/>
          <a:lstStyle>
            <a:lvl1pPr>
              <a:defRPr/>
            </a:lvl1pPr>
          </a:lstStyle>
          <a:p>
            <a:pPr>
              <a:defRPr/>
            </a:pPr>
            <a:fld id="{044DE328-0B1E-44EE-A794-154FC0276FA3}" type="datetimeFigureOut">
              <a:rPr lang="en-US"/>
              <a:pPr>
                <a:defRPr/>
              </a:pPr>
              <a:t>11/4/2019</a:t>
            </a:fld>
            <a:endParaRPr lang="en-US"/>
          </a:p>
        </p:txBody>
      </p:sp>
      <p:sp>
        <p:nvSpPr>
          <p:cNvPr id="5" name="Footer Placeholder 18">
            <a:extLst>
              <a:ext uri="{FF2B5EF4-FFF2-40B4-BE49-F238E27FC236}">
                <a16:creationId xmlns:a16="http://schemas.microsoft.com/office/drawing/2014/main" id="{11D55DBC-088D-493A-9FE7-ACCC3B4C44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id="{08251326-3FFF-4E97-BACA-C4EE86BF1F04}"/>
              </a:ext>
            </a:extLst>
          </p:cNvPr>
          <p:cNvSpPr>
            <a:spLocks noGrp="1"/>
          </p:cNvSpPr>
          <p:nvPr>
            <p:ph type="sldNum" sz="quarter" idx="12"/>
          </p:nvPr>
        </p:nvSpPr>
        <p:spPr/>
        <p:txBody>
          <a:bodyPr/>
          <a:lstStyle>
            <a:lvl1pPr>
              <a:defRPr>
                <a:solidFill>
                  <a:srgbClr val="D1EAEE"/>
                </a:solidFill>
              </a:defRPr>
            </a:lvl1pPr>
          </a:lstStyle>
          <a:p>
            <a:pPr>
              <a:defRPr/>
            </a:pPr>
            <a:fld id="{498FE8BE-355A-4AA7-8E4C-DAA4CE4992D2}" type="slidenum">
              <a:rPr lang="en-US" altLang="en-US"/>
              <a:pPr>
                <a:defRPr/>
              </a:pPr>
              <a:t>‹#›</a:t>
            </a:fld>
            <a:endParaRPr lang="en-US" altLang="en-US"/>
          </a:p>
        </p:txBody>
      </p:sp>
    </p:spTree>
    <p:extLst>
      <p:ext uri="{BB962C8B-B14F-4D97-AF65-F5344CB8AC3E}">
        <p14:creationId xmlns:p14="http://schemas.microsoft.com/office/powerpoint/2010/main" val="37000421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E3BD1374-29DD-43F2-B2AC-64DF80B949EA}"/>
              </a:ext>
            </a:extLst>
          </p:cNvPr>
          <p:cNvSpPr>
            <a:spLocks noGrp="1"/>
          </p:cNvSpPr>
          <p:nvPr>
            <p:ph type="dt" sz="half" idx="10"/>
          </p:nvPr>
        </p:nvSpPr>
        <p:spPr/>
        <p:txBody>
          <a:bodyPr/>
          <a:lstStyle>
            <a:lvl1pPr>
              <a:defRPr/>
            </a:lvl1pPr>
          </a:lstStyle>
          <a:p>
            <a:pPr>
              <a:defRPr/>
            </a:pPr>
            <a:fld id="{4FCDF3C6-B7B2-4F85-85E4-D8B150D496A2}" type="datetimeFigureOut">
              <a:rPr lang="en-US"/>
              <a:pPr>
                <a:defRPr/>
              </a:pPr>
              <a:t>11/4/2019</a:t>
            </a:fld>
            <a:endParaRPr lang="en-US"/>
          </a:p>
        </p:txBody>
      </p:sp>
      <p:sp>
        <p:nvSpPr>
          <p:cNvPr id="5" name="Footer Placeholder 21">
            <a:extLst>
              <a:ext uri="{FF2B5EF4-FFF2-40B4-BE49-F238E27FC236}">
                <a16:creationId xmlns:a16="http://schemas.microsoft.com/office/drawing/2014/main" id="{B8158DAB-1ADB-47E7-BC5C-554B4886BC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CC8BE124-76E1-45AF-B685-E7585839C7F9}"/>
              </a:ext>
            </a:extLst>
          </p:cNvPr>
          <p:cNvSpPr>
            <a:spLocks noGrp="1"/>
          </p:cNvSpPr>
          <p:nvPr>
            <p:ph type="sldNum" sz="quarter" idx="12"/>
          </p:nvPr>
        </p:nvSpPr>
        <p:spPr/>
        <p:txBody>
          <a:bodyPr/>
          <a:lstStyle>
            <a:lvl1pPr>
              <a:defRPr/>
            </a:lvl1pPr>
          </a:lstStyle>
          <a:p>
            <a:pPr>
              <a:defRPr/>
            </a:pPr>
            <a:fld id="{E99AA352-B0EE-42E9-90FC-6D4E488ADA50}" type="slidenum">
              <a:rPr lang="en-US" altLang="en-US"/>
              <a:pPr>
                <a:defRPr/>
              </a:pPr>
              <a:t>‹#›</a:t>
            </a:fld>
            <a:endParaRPr lang="en-US" altLang="en-US"/>
          </a:p>
        </p:txBody>
      </p:sp>
    </p:spTree>
    <p:extLst>
      <p:ext uri="{BB962C8B-B14F-4D97-AF65-F5344CB8AC3E}">
        <p14:creationId xmlns:p14="http://schemas.microsoft.com/office/powerpoint/2010/main" val="82575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DD74D2D-525E-4E35-BB0A-8CF7C2EA57F4}"/>
              </a:ext>
            </a:extLst>
          </p:cNvPr>
          <p:cNvSpPr>
            <a:spLocks noGrp="1"/>
          </p:cNvSpPr>
          <p:nvPr>
            <p:ph type="dt" sz="half" idx="10"/>
          </p:nvPr>
        </p:nvSpPr>
        <p:spPr/>
        <p:txBody>
          <a:bodyPr/>
          <a:lstStyle>
            <a:lvl1pPr>
              <a:defRPr/>
            </a:lvl1pPr>
          </a:lstStyle>
          <a:p>
            <a:pPr>
              <a:defRPr/>
            </a:pPr>
            <a:fld id="{BA3B7052-267D-478A-B516-DB6CC6F23189}" type="datetimeFigureOut">
              <a:rPr lang="en-US"/>
              <a:pPr>
                <a:defRPr/>
              </a:pPr>
              <a:t>11/4/2019</a:t>
            </a:fld>
            <a:endParaRPr lang="en-US"/>
          </a:p>
        </p:txBody>
      </p:sp>
      <p:sp>
        <p:nvSpPr>
          <p:cNvPr id="5" name="Footer Placeholder 21">
            <a:extLst>
              <a:ext uri="{FF2B5EF4-FFF2-40B4-BE49-F238E27FC236}">
                <a16:creationId xmlns:a16="http://schemas.microsoft.com/office/drawing/2014/main" id="{591926FD-8834-4169-A554-D8E70C31F6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00C678AB-E9FE-4577-BD05-EC44196F4EC5}"/>
              </a:ext>
            </a:extLst>
          </p:cNvPr>
          <p:cNvSpPr>
            <a:spLocks noGrp="1"/>
          </p:cNvSpPr>
          <p:nvPr>
            <p:ph type="sldNum" sz="quarter" idx="12"/>
          </p:nvPr>
        </p:nvSpPr>
        <p:spPr/>
        <p:txBody>
          <a:bodyPr/>
          <a:lstStyle>
            <a:lvl1pPr>
              <a:defRPr/>
            </a:lvl1pPr>
          </a:lstStyle>
          <a:p>
            <a:pPr>
              <a:defRPr/>
            </a:pPr>
            <a:fld id="{24DCADE2-29A1-41A8-B07E-EDDCFF8C96A7}" type="slidenum">
              <a:rPr lang="en-US" altLang="en-US"/>
              <a:pPr>
                <a:defRPr/>
              </a:pPr>
              <a:t>‹#›</a:t>
            </a:fld>
            <a:endParaRPr lang="en-US" altLang="en-US"/>
          </a:p>
        </p:txBody>
      </p:sp>
    </p:spTree>
    <p:extLst>
      <p:ext uri="{BB962C8B-B14F-4D97-AF65-F5344CB8AC3E}">
        <p14:creationId xmlns:p14="http://schemas.microsoft.com/office/powerpoint/2010/main" val="357312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6A7D508-10EC-401E-8343-7E5996710942}"/>
              </a:ext>
            </a:extLst>
          </p:cNvPr>
          <p:cNvSpPr>
            <a:spLocks noGrp="1"/>
          </p:cNvSpPr>
          <p:nvPr>
            <p:ph type="dt" sz="half" idx="10"/>
          </p:nvPr>
        </p:nvSpPr>
        <p:spPr/>
        <p:txBody>
          <a:bodyPr/>
          <a:lstStyle>
            <a:lvl1pPr>
              <a:defRPr/>
            </a:lvl1pPr>
          </a:lstStyle>
          <a:p>
            <a:pPr>
              <a:defRPr/>
            </a:pPr>
            <a:fld id="{44C601C5-8482-45E3-9188-92AF024BD077}" type="datetimeFigureOut">
              <a:rPr lang="en-US"/>
              <a:pPr>
                <a:defRPr/>
              </a:pPr>
              <a:t>11/4/2019</a:t>
            </a:fld>
            <a:endParaRPr lang="en-US"/>
          </a:p>
        </p:txBody>
      </p:sp>
      <p:sp>
        <p:nvSpPr>
          <p:cNvPr id="5" name="Footer Placeholder 21">
            <a:extLst>
              <a:ext uri="{FF2B5EF4-FFF2-40B4-BE49-F238E27FC236}">
                <a16:creationId xmlns:a16="http://schemas.microsoft.com/office/drawing/2014/main" id="{4CB06498-C424-43BF-8B25-08B9B5385B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1B14F61-D523-474F-BB34-60A33945E793}"/>
              </a:ext>
            </a:extLst>
          </p:cNvPr>
          <p:cNvSpPr>
            <a:spLocks noGrp="1"/>
          </p:cNvSpPr>
          <p:nvPr>
            <p:ph type="sldNum" sz="quarter" idx="12"/>
          </p:nvPr>
        </p:nvSpPr>
        <p:spPr/>
        <p:txBody>
          <a:bodyPr/>
          <a:lstStyle>
            <a:lvl1pPr>
              <a:defRPr/>
            </a:lvl1pPr>
          </a:lstStyle>
          <a:p>
            <a:pPr>
              <a:defRPr/>
            </a:pPr>
            <a:fld id="{5B61DDAB-5484-4E41-A0DD-EAF21FD06435}" type="slidenum">
              <a:rPr lang="en-US" altLang="en-US"/>
              <a:pPr>
                <a:defRPr/>
              </a:pPr>
              <a:t>‹#›</a:t>
            </a:fld>
            <a:endParaRPr lang="en-US" altLang="en-US"/>
          </a:p>
        </p:txBody>
      </p:sp>
    </p:spTree>
    <p:extLst>
      <p:ext uri="{BB962C8B-B14F-4D97-AF65-F5344CB8AC3E}">
        <p14:creationId xmlns:p14="http://schemas.microsoft.com/office/powerpoint/2010/main" val="226227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45518AC4-5D20-47E1-8407-5B36F6121FE6}"/>
              </a:ext>
            </a:extLst>
          </p:cNvPr>
          <p:cNvSpPr>
            <a:spLocks noGrp="1"/>
          </p:cNvSpPr>
          <p:nvPr>
            <p:ph type="dt" sz="half" idx="10"/>
          </p:nvPr>
        </p:nvSpPr>
        <p:spPr/>
        <p:txBody>
          <a:bodyPr/>
          <a:lstStyle>
            <a:lvl1pPr>
              <a:defRPr/>
            </a:lvl1pPr>
          </a:lstStyle>
          <a:p>
            <a:pPr>
              <a:defRPr/>
            </a:pPr>
            <a:fld id="{321FFDA4-39DB-480F-A1DE-23DF70E0C010}" type="datetimeFigureOut">
              <a:rPr lang="en-US"/>
              <a:pPr>
                <a:defRPr/>
              </a:pPr>
              <a:t>11/4/2019</a:t>
            </a:fld>
            <a:endParaRPr lang="en-US"/>
          </a:p>
        </p:txBody>
      </p:sp>
      <p:sp>
        <p:nvSpPr>
          <p:cNvPr id="5" name="Footer Placeholder 4">
            <a:extLst>
              <a:ext uri="{FF2B5EF4-FFF2-40B4-BE49-F238E27FC236}">
                <a16:creationId xmlns:a16="http://schemas.microsoft.com/office/drawing/2014/main" id="{E62A9E09-96BE-40B6-8C5E-10BF598DEC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4D2EE63-1C46-4A79-B343-AFC40E45C809}"/>
              </a:ext>
            </a:extLst>
          </p:cNvPr>
          <p:cNvSpPr>
            <a:spLocks noGrp="1"/>
          </p:cNvSpPr>
          <p:nvPr>
            <p:ph type="sldNum" sz="quarter" idx="12"/>
          </p:nvPr>
        </p:nvSpPr>
        <p:spPr/>
        <p:txBody>
          <a:bodyPr/>
          <a:lstStyle>
            <a:lvl1pPr>
              <a:defRPr>
                <a:solidFill>
                  <a:srgbClr val="D1EAEE"/>
                </a:solidFill>
              </a:defRPr>
            </a:lvl1pPr>
          </a:lstStyle>
          <a:p>
            <a:pPr>
              <a:defRPr/>
            </a:pPr>
            <a:fld id="{DFB431D3-4C84-485C-816B-90332AABE38C}" type="slidenum">
              <a:rPr lang="en-US" altLang="en-US"/>
              <a:pPr>
                <a:defRPr/>
              </a:pPr>
              <a:t>‹#›</a:t>
            </a:fld>
            <a:endParaRPr lang="en-US" altLang="en-US"/>
          </a:p>
        </p:txBody>
      </p:sp>
    </p:spTree>
    <p:extLst>
      <p:ext uri="{BB962C8B-B14F-4D97-AF65-F5344CB8AC3E}">
        <p14:creationId xmlns:p14="http://schemas.microsoft.com/office/powerpoint/2010/main" val="23036605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B23EA646-282F-4157-87D7-A7B695BCC03F}"/>
              </a:ext>
            </a:extLst>
          </p:cNvPr>
          <p:cNvSpPr>
            <a:spLocks noGrp="1"/>
          </p:cNvSpPr>
          <p:nvPr>
            <p:ph type="dt" sz="half" idx="10"/>
          </p:nvPr>
        </p:nvSpPr>
        <p:spPr/>
        <p:txBody>
          <a:bodyPr/>
          <a:lstStyle>
            <a:lvl1pPr>
              <a:defRPr/>
            </a:lvl1pPr>
          </a:lstStyle>
          <a:p>
            <a:pPr>
              <a:defRPr/>
            </a:pPr>
            <a:fld id="{09BD1213-D781-4256-AD2A-7114CC1BAC28}" type="datetimeFigureOut">
              <a:rPr lang="en-US"/>
              <a:pPr>
                <a:defRPr/>
              </a:pPr>
              <a:t>11/4/2019</a:t>
            </a:fld>
            <a:endParaRPr lang="en-US"/>
          </a:p>
        </p:txBody>
      </p:sp>
      <p:sp>
        <p:nvSpPr>
          <p:cNvPr id="6" name="Footer Placeholder 21">
            <a:extLst>
              <a:ext uri="{FF2B5EF4-FFF2-40B4-BE49-F238E27FC236}">
                <a16:creationId xmlns:a16="http://schemas.microsoft.com/office/drawing/2014/main" id="{78CB244A-EDA4-485A-8356-3422BBAED5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C3E40724-AD0B-4D40-A23C-84A806A8972E}"/>
              </a:ext>
            </a:extLst>
          </p:cNvPr>
          <p:cNvSpPr>
            <a:spLocks noGrp="1"/>
          </p:cNvSpPr>
          <p:nvPr>
            <p:ph type="sldNum" sz="quarter" idx="12"/>
          </p:nvPr>
        </p:nvSpPr>
        <p:spPr/>
        <p:txBody>
          <a:bodyPr/>
          <a:lstStyle>
            <a:lvl1pPr>
              <a:defRPr/>
            </a:lvl1pPr>
          </a:lstStyle>
          <a:p>
            <a:pPr>
              <a:defRPr/>
            </a:pPr>
            <a:fld id="{2ADF24B6-0F38-400F-9821-2782916110AA}" type="slidenum">
              <a:rPr lang="en-US" altLang="en-US"/>
              <a:pPr>
                <a:defRPr/>
              </a:pPr>
              <a:t>‹#›</a:t>
            </a:fld>
            <a:endParaRPr lang="en-US" altLang="en-US"/>
          </a:p>
        </p:txBody>
      </p:sp>
    </p:spTree>
    <p:extLst>
      <p:ext uri="{BB962C8B-B14F-4D97-AF65-F5344CB8AC3E}">
        <p14:creationId xmlns:p14="http://schemas.microsoft.com/office/powerpoint/2010/main" val="360697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98A3D9DF-5F5E-40EB-AD9E-D72E35F6A2F2}"/>
              </a:ext>
            </a:extLst>
          </p:cNvPr>
          <p:cNvSpPr>
            <a:spLocks noGrp="1"/>
          </p:cNvSpPr>
          <p:nvPr>
            <p:ph type="dt" sz="half" idx="10"/>
          </p:nvPr>
        </p:nvSpPr>
        <p:spPr/>
        <p:txBody>
          <a:bodyPr/>
          <a:lstStyle>
            <a:lvl1pPr>
              <a:defRPr/>
            </a:lvl1pPr>
          </a:lstStyle>
          <a:p>
            <a:pPr>
              <a:defRPr/>
            </a:pPr>
            <a:fld id="{BCD5E8E6-3616-4E72-991C-5267FF0ED658}" type="datetimeFigureOut">
              <a:rPr lang="en-US"/>
              <a:pPr>
                <a:defRPr/>
              </a:pPr>
              <a:t>11/4/2019</a:t>
            </a:fld>
            <a:endParaRPr lang="en-US"/>
          </a:p>
        </p:txBody>
      </p:sp>
      <p:sp>
        <p:nvSpPr>
          <p:cNvPr id="8" name="Footer Placeholder 21">
            <a:extLst>
              <a:ext uri="{FF2B5EF4-FFF2-40B4-BE49-F238E27FC236}">
                <a16:creationId xmlns:a16="http://schemas.microsoft.com/office/drawing/2014/main" id="{9CFD2081-3450-438F-A79F-032B6F06A04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14F53E8C-9211-467B-A6BF-EB8F72D6A2F6}"/>
              </a:ext>
            </a:extLst>
          </p:cNvPr>
          <p:cNvSpPr>
            <a:spLocks noGrp="1"/>
          </p:cNvSpPr>
          <p:nvPr>
            <p:ph type="sldNum" sz="quarter" idx="12"/>
          </p:nvPr>
        </p:nvSpPr>
        <p:spPr/>
        <p:txBody>
          <a:bodyPr/>
          <a:lstStyle>
            <a:lvl1pPr>
              <a:defRPr/>
            </a:lvl1pPr>
          </a:lstStyle>
          <a:p>
            <a:pPr>
              <a:defRPr/>
            </a:pPr>
            <a:fld id="{881739F0-A8B6-41F4-833C-B2CD59F2F13D}" type="slidenum">
              <a:rPr lang="en-US" altLang="en-US"/>
              <a:pPr>
                <a:defRPr/>
              </a:pPr>
              <a:t>‹#›</a:t>
            </a:fld>
            <a:endParaRPr lang="en-US" altLang="en-US"/>
          </a:p>
        </p:txBody>
      </p:sp>
    </p:spTree>
    <p:extLst>
      <p:ext uri="{BB962C8B-B14F-4D97-AF65-F5344CB8AC3E}">
        <p14:creationId xmlns:p14="http://schemas.microsoft.com/office/powerpoint/2010/main" val="143479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11544339-75A3-458F-A77C-6D42A69DBE98}"/>
              </a:ext>
            </a:extLst>
          </p:cNvPr>
          <p:cNvSpPr>
            <a:spLocks noGrp="1"/>
          </p:cNvSpPr>
          <p:nvPr>
            <p:ph type="dt" sz="half" idx="10"/>
          </p:nvPr>
        </p:nvSpPr>
        <p:spPr/>
        <p:txBody>
          <a:bodyPr/>
          <a:lstStyle>
            <a:lvl1pPr>
              <a:defRPr/>
            </a:lvl1pPr>
          </a:lstStyle>
          <a:p>
            <a:pPr>
              <a:defRPr/>
            </a:pPr>
            <a:fld id="{CFA5EFB5-E0D2-44EA-AA62-8CC560E604E4}" type="datetimeFigureOut">
              <a:rPr lang="en-US"/>
              <a:pPr>
                <a:defRPr/>
              </a:pPr>
              <a:t>11/4/2019</a:t>
            </a:fld>
            <a:endParaRPr lang="en-US"/>
          </a:p>
        </p:txBody>
      </p:sp>
      <p:sp>
        <p:nvSpPr>
          <p:cNvPr id="4" name="Footer Placeholder 21">
            <a:extLst>
              <a:ext uri="{FF2B5EF4-FFF2-40B4-BE49-F238E27FC236}">
                <a16:creationId xmlns:a16="http://schemas.microsoft.com/office/drawing/2014/main" id="{B7F2ACCD-CA1F-4140-B7F5-C5947348A00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A3FDD1D1-E425-453B-BDE0-C48EA4203DF4}"/>
              </a:ext>
            </a:extLst>
          </p:cNvPr>
          <p:cNvSpPr>
            <a:spLocks noGrp="1"/>
          </p:cNvSpPr>
          <p:nvPr>
            <p:ph type="sldNum" sz="quarter" idx="12"/>
          </p:nvPr>
        </p:nvSpPr>
        <p:spPr/>
        <p:txBody>
          <a:bodyPr/>
          <a:lstStyle>
            <a:lvl1pPr>
              <a:defRPr/>
            </a:lvl1pPr>
          </a:lstStyle>
          <a:p>
            <a:pPr>
              <a:defRPr/>
            </a:pPr>
            <a:fld id="{CEF91914-6BCD-4549-A9E8-C451F710E1FC}" type="slidenum">
              <a:rPr lang="en-US" altLang="en-US"/>
              <a:pPr>
                <a:defRPr/>
              </a:pPr>
              <a:t>‹#›</a:t>
            </a:fld>
            <a:endParaRPr lang="en-US" altLang="en-US"/>
          </a:p>
        </p:txBody>
      </p:sp>
    </p:spTree>
    <p:extLst>
      <p:ext uri="{BB962C8B-B14F-4D97-AF65-F5344CB8AC3E}">
        <p14:creationId xmlns:p14="http://schemas.microsoft.com/office/powerpoint/2010/main" val="372946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CB8D30EA-7F04-41F3-90C5-8C923E0AAEFF}"/>
              </a:ext>
            </a:extLst>
          </p:cNvPr>
          <p:cNvSpPr>
            <a:spLocks noGrp="1"/>
          </p:cNvSpPr>
          <p:nvPr>
            <p:ph type="dt" sz="half" idx="10"/>
          </p:nvPr>
        </p:nvSpPr>
        <p:spPr/>
        <p:txBody>
          <a:bodyPr/>
          <a:lstStyle>
            <a:lvl1pPr>
              <a:defRPr/>
            </a:lvl1pPr>
          </a:lstStyle>
          <a:p>
            <a:pPr>
              <a:defRPr/>
            </a:pPr>
            <a:fld id="{C4E53847-6938-4E69-831F-F2DB6D3A527C}" type="datetimeFigureOut">
              <a:rPr lang="en-US"/>
              <a:pPr>
                <a:defRPr/>
              </a:pPr>
              <a:t>11/4/2019</a:t>
            </a:fld>
            <a:endParaRPr lang="en-US"/>
          </a:p>
        </p:txBody>
      </p:sp>
      <p:sp>
        <p:nvSpPr>
          <p:cNvPr id="3" name="Footer Placeholder 21">
            <a:extLst>
              <a:ext uri="{FF2B5EF4-FFF2-40B4-BE49-F238E27FC236}">
                <a16:creationId xmlns:a16="http://schemas.microsoft.com/office/drawing/2014/main" id="{36C7E94F-B1BE-4086-A5D3-82E7C1E3BE9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29F16620-772F-48D1-BAF0-BE5F1959CD95}"/>
              </a:ext>
            </a:extLst>
          </p:cNvPr>
          <p:cNvSpPr>
            <a:spLocks noGrp="1"/>
          </p:cNvSpPr>
          <p:nvPr>
            <p:ph type="sldNum" sz="quarter" idx="12"/>
          </p:nvPr>
        </p:nvSpPr>
        <p:spPr/>
        <p:txBody>
          <a:bodyPr/>
          <a:lstStyle>
            <a:lvl1pPr>
              <a:defRPr/>
            </a:lvl1pPr>
          </a:lstStyle>
          <a:p>
            <a:pPr>
              <a:defRPr/>
            </a:pPr>
            <a:fld id="{E1624475-38ED-4981-A53C-52E3DEEE759C}" type="slidenum">
              <a:rPr lang="en-US" altLang="en-US"/>
              <a:pPr>
                <a:defRPr/>
              </a:pPr>
              <a:t>‹#›</a:t>
            </a:fld>
            <a:endParaRPr lang="en-US" altLang="en-US"/>
          </a:p>
        </p:txBody>
      </p:sp>
    </p:spTree>
    <p:extLst>
      <p:ext uri="{BB962C8B-B14F-4D97-AF65-F5344CB8AC3E}">
        <p14:creationId xmlns:p14="http://schemas.microsoft.com/office/powerpoint/2010/main" val="891462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306E8F80-F96F-49A8-A859-B32F3EEB3E9C}"/>
              </a:ext>
            </a:extLst>
          </p:cNvPr>
          <p:cNvSpPr>
            <a:spLocks noGrp="1"/>
          </p:cNvSpPr>
          <p:nvPr>
            <p:ph type="dt" sz="half" idx="10"/>
          </p:nvPr>
        </p:nvSpPr>
        <p:spPr/>
        <p:txBody>
          <a:bodyPr/>
          <a:lstStyle>
            <a:lvl1pPr>
              <a:defRPr/>
            </a:lvl1pPr>
          </a:lstStyle>
          <a:p>
            <a:pPr>
              <a:defRPr/>
            </a:pPr>
            <a:fld id="{2EC06992-831F-4E5C-B34D-B29AA308C60D}" type="datetimeFigureOut">
              <a:rPr lang="en-US"/>
              <a:pPr>
                <a:defRPr/>
              </a:pPr>
              <a:t>11/4/2019</a:t>
            </a:fld>
            <a:endParaRPr lang="en-US"/>
          </a:p>
        </p:txBody>
      </p:sp>
      <p:sp>
        <p:nvSpPr>
          <p:cNvPr id="6" name="Footer Placeholder 21">
            <a:extLst>
              <a:ext uri="{FF2B5EF4-FFF2-40B4-BE49-F238E27FC236}">
                <a16:creationId xmlns:a16="http://schemas.microsoft.com/office/drawing/2014/main" id="{24E9C513-253A-42B3-BD97-6D82DA1ECA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0884D150-7F17-44F0-8AE4-E151DA43490E}"/>
              </a:ext>
            </a:extLst>
          </p:cNvPr>
          <p:cNvSpPr>
            <a:spLocks noGrp="1"/>
          </p:cNvSpPr>
          <p:nvPr>
            <p:ph type="sldNum" sz="quarter" idx="12"/>
          </p:nvPr>
        </p:nvSpPr>
        <p:spPr/>
        <p:txBody>
          <a:bodyPr/>
          <a:lstStyle>
            <a:lvl1pPr>
              <a:defRPr/>
            </a:lvl1pPr>
          </a:lstStyle>
          <a:p>
            <a:pPr>
              <a:defRPr/>
            </a:pPr>
            <a:fld id="{1E0696EF-C122-447E-A03A-DBAF667C2123}" type="slidenum">
              <a:rPr lang="en-US" altLang="en-US"/>
              <a:pPr>
                <a:defRPr/>
              </a:pPr>
              <a:t>‹#›</a:t>
            </a:fld>
            <a:endParaRPr lang="en-US" altLang="en-US"/>
          </a:p>
        </p:txBody>
      </p:sp>
    </p:spTree>
    <p:extLst>
      <p:ext uri="{BB962C8B-B14F-4D97-AF65-F5344CB8AC3E}">
        <p14:creationId xmlns:p14="http://schemas.microsoft.com/office/powerpoint/2010/main" val="160525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2E281D0F-45B3-431E-AA75-0D547FCB86B7}"/>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a:extLst>
              <a:ext uri="{FF2B5EF4-FFF2-40B4-BE49-F238E27FC236}">
                <a16:creationId xmlns:a16="http://schemas.microsoft.com/office/drawing/2014/main" id="{BE1FA3AD-7AE3-47FD-9285-F43E759A194F}"/>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a:extLst>
              <a:ext uri="{FF2B5EF4-FFF2-40B4-BE49-F238E27FC236}">
                <a16:creationId xmlns:a16="http://schemas.microsoft.com/office/drawing/2014/main" id="{7E570B3A-653C-476D-8369-B1AE973E8D7B}"/>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a:extLst>
              <a:ext uri="{FF2B5EF4-FFF2-40B4-BE49-F238E27FC236}">
                <a16:creationId xmlns:a16="http://schemas.microsoft.com/office/drawing/2014/main" id="{5224828B-7378-4C52-BDC0-0B2EF2065EF5}"/>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043AEC71-F7E1-4CC8-9231-1966AB02A371}"/>
              </a:ext>
            </a:extLst>
          </p:cNvPr>
          <p:cNvSpPr>
            <a:spLocks noGrp="1"/>
          </p:cNvSpPr>
          <p:nvPr>
            <p:ph type="dt" sz="half" idx="10"/>
          </p:nvPr>
        </p:nvSpPr>
        <p:spPr/>
        <p:txBody>
          <a:bodyPr/>
          <a:lstStyle>
            <a:lvl1pPr>
              <a:defRPr/>
            </a:lvl1pPr>
          </a:lstStyle>
          <a:p>
            <a:pPr>
              <a:defRPr/>
            </a:pPr>
            <a:fld id="{E867632E-6F3C-4DD2-B2E3-A41CAAEED9E6}" type="datetimeFigureOut">
              <a:rPr lang="en-US"/>
              <a:pPr>
                <a:defRPr/>
              </a:pPr>
              <a:t>11/4/2019</a:t>
            </a:fld>
            <a:endParaRPr lang="en-US"/>
          </a:p>
        </p:txBody>
      </p:sp>
      <p:sp>
        <p:nvSpPr>
          <p:cNvPr id="10" name="Footer Placeholder 5">
            <a:extLst>
              <a:ext uri="{FF2B5EF4-FFF2-40B4-BE49-F238E27FC236}">
                <a16:creationId xmlns:a16="http://schemas.microsoft.com/office/drawing/2014/main" id="{484F96BD-DE29-4914-9BAC-C37621698F0B}"/>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B93C1CAC-BA26-4809-AFF9-925F76D11BDE}"/>
              </a:ext>
            </a:extLst>
          </p:cNvPr>
          <p:cNvSpPr>
            <a:spLocks noGrp="1"/>
          </p:cNvSpPr>
          <p:nvPr>
            <p:ph type="sldNum" sz="quarter" idx="12"/>
          </p:nvPr>
        </p:nvSpPr>
        <p:spPr>
          <a:xfrm>
            <a:off x="8077200" y="6356350"/>
            <a:ext cx="609600" cy="365125"/>
          </a:xfrm>
        </p:spPr>
        <p:txBody>
          <a:bodyPr/>
          <a:lstStyle>
            <a:lvl1pPr>
              <a:defRPr/>
            </a:lvl1pPr>
          </a:lstStyle>
          <a:p>
            <a:pPr>
              <a:defRPr/>
            </a:pPr>
            <a:fld id="{32C45C6F-69F3-48AF-BC10-E92B5F040127}" type="slidenum">
              <a:rPr lang="en-US" altLang="en-US"/>
              <a:pPr>
                <a:defRPr/>
              </a:pPr>
              <a:t>‹#›</a:t>
            </a:fld>
            <a:endParaRPr lang="en-US" altLang="en-US"/>
          </a:p>
        </p:txBody>
      </p:sp>
    </p:spTree>
    <p:extLst>
      <p:ext uri="{BB962C8B-B14F-4D97-AF65-F5344CB8AC3E}">
        <p14:creationId xmlns:p14="http://schemas.microsoft.com/office/powerpoint/2010/main" val="421258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C0A150C1-592A-4758-844C-30B0EB5F26FC}"/>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a:extLst>
              <a:ext uri="{FF2B5EF4-FFF2-40B4-BE49-F238E27FC236}">
                <a16:creationId xmlns:a16="http://schemas.microsoft.com/office/drawing/2014/main" id="{AE296A06-478F-4250-A8CE-C59B772E205C}"/>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a:extLst>
              <a:ext uri="{FF2B5EF4-FFF2-40B4-BE49-F238E27FC236}">
                <a16:creationId xmlns:a16="http://schemas.microsoft.com/office/drawing/2014/main" id="{32AB1B00-4AF3-49EA-9676-1F2E6CAB4CBB}"/>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05532E2C-43DC-4AA4-9C20-0FD1F98FDE05}"/>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F138D4D4-0E92-4E83-BD70-6B2B243A47CE}"/>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36B2D85A-4B47-45EC-A93B-1FD391B0FD0D}" type="datetimeFigureOut">
              <a:rPr lang="en-US"/>
              <a:pPr>
                <a:defRPr/>
              </a:pPr>
              <a:t>11/4/2019</a:t>
            </a:fld>
            <a:endParaRPr lang="en-US"/>
          </a:p>
        </p:txBody>
      </p:sp>
      <p:sp>
        <p:nvSpPr>
          <p:cNvPr id="22" name="Footer Placeholder 21">
            <a:extLst>
              <a:ext uri="{FF2B5EF4-FFF2-40B4-BE49-F238E27FC236}">
                <a16:creationId xmlns:a16="http://schemas.microsoft.com/office/drawing/2014/main" id="{73897192-A449-4472-9B0D-D683006DF76A}"/>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a:extLst>
              <a:ext uri="{FF2B5EF4-FFF2-40B4-BE49-F238E27FC236}">
                <a16:creationId xmlns:a16="http://schemas.microsoft.com/office/drawing/2014/main" id="{B7B9524E-B699-4FD1-BD96-912891196267}"/>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A18221AB-D996-49EA-B307-8A3D61D3C4FA}" type="slidenum">
              <a:rPr lang="en-US" altLang="en-US"/>
              <a:pPr>
                <a:defRPr/>
              </a:pPr>
              <a:t>‹#›</a:t>
            </a:fld>
            <a:endParaRPr lang="en-US" altLang="en-US"/>
          </a:p>
        </p:txBody>
      </p:sp>
      <p:grpSp>
        <p:nvGrpSpPr>
          <p:cNvPr id="1033" name="Group 1">
            <a:extLst>
              <a:ext uri="{FF2B5EF4-FFF2-40B4-BE49-F238E27FC236}">
                <a16:creationId xmlns:a16="http://schemas.microsoft.com/office/drawing/2014/main" id="{4565A32D-7F78-4719-8A79-A82E6824CB07}"/>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86404B4D-8D16-450A-9E5D-79641F8F863F}"/>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a:extLst>
                <a:ext uri="{FF2B5EF4-FFF2-40B4-BE49-F238E27FC236}">
                  <a16:creationId xmlns:a16="http://schemas.microsoft.com/office/drawing/2014/main" id="{57FBA420-DBDC-4AB0-890F-C59499877479}"/>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53" r:id="rId1"/>
    <p:sldLayoutId id="2147484045" r:id="rId2"/>
    <p:sldLayoutId id="2147484054" r:id="rId3"/>
    <p:sldLayoutId id="2147484046" r:id="rId4"/>
    <p:sldLayoutId id="2147484047" r:id="rId5"/>
    <p:sldLayoutId id="2147484048" r:id="rId6"/>
    <p:sldLayoutId id="2147484049" r:id="rId7"/>
    <p:sldLayoutId id="2147484050" r:id="rId8"/>
    <p:sldLayoutId id="2147484055" r:id="rId9"/>
    <p:sldLayoutId id="2147484051" r:id="rId10"/>
    <p:sldLayoutId id="214748405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floridastudents.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sassessments.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mailto:lisa.roderick@mcsbfl.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2BE5B4-B9D3-488A-9906-9D2A79417178}"/>
              </a:ext>
            </a:extLst>
          </p:cNvPr>
          <p:cNvSpPr>
            <a:spLocks noGrp="1"/>
          </p:cNvSpPr>
          <p:nvPr>
            <p:ph type="ctrTitle"/>
          </p:nvPr>
        </p:nvSpPr>
        <p:spPr>
          <a:xfrm>
            <a:off x="609600" y="2438400"/>
            <a:ext cx="7772400" cy="2057400"/>
          </a:xfrm>
        </p:spPr>
        <p:txBody>
          <a:bodyPr>
            <a:normAutofit fontScale="90000"/>
          </a:bodyPr>
          <a:lstStyle/>
          <a:p>
            <a:pPr algn="ctr" eaLnBrk="1" fontAlgn="auto" hangingPunct="1">
              <a:spcAft>
                <a:spcPts val="0"/>
              </a:spcAft>
              <a:defRPr/>
            </a:pPr>
            <a:r>
              <a:rPr lang="en-US" altLang="en-US" dirty="0"/>
              <a:t>Lee Elementary</a:t>
            </a:r>
            <a:br>
              <a:rPr lang="en-US" altLang="en-US" dirty="0"/>
            </a:br>
            <a:r>
              <a:rPr lang="en-US" altLang="en-US" dirty="0"/>
              <a:t>Title I Annual Parent Meeting</a:t>
            </a:r>
          </a:p>
        </p:txBody>
      </p:sp>
      <p:pic>
        <p:nvPicPr>
          <p:cNvPr id="6147" name="Picture 2">
            <a:extLst>
              <a:ext uri="{FF2B5EF4-FFF2-40B4-BE49-F238E27FC236}">
                <a16:creationId xmlns:a16="http://schemas.microsoft.com/office/drawing/2014/main" id="{CA782E66-B80E-45D0-B9E2-2B14537D81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3725" y="228600"/>
            <a:ext cx="2724150"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3">
            <a:extLst>
              <a:ext uri="{FF2B5EF4-FFF2-40B4-BE49-F238E27FC236}">
                <a16:creationId xmlns:a16="http://schemas.microsoft.com/office/drawing/2014/main" id="{A2E88417-8A7F-4E60-AC44-F978035F21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767263"/>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ppt_x"/>
                                          </p:val>
                                        </p:tav>
                                        <p:tav tm="100000">
                                          <p:val>
                                            <p:strVal val="#ppt_x"/>
                                          </p:val>
                                        </p:tav>
                                      </p:tavLst>
                                    </p:anim>
                                    <p:anim calcmode="lin" valueType="num">
                                      <p:cBhvr additive="base">
                                        <p:cTn id="8"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02B0ED1-0469-49DF-96E2-4AB5B4BF0497}"/>
              </a:ext>
            </a:extLst>
          </p:cNvPr>
          <p:cNvSpPr>
            <a:spLocks noGrp="1"/>
          </p:cNvSpPr>
          <p:nvPr>
            <p:ph type="title"/>
          </p:nvPr>
        </p:nvSpPr>
        <p:spPr>
          <a:xfrm>
            <a:off x="457200" y="704850"/>
            <a:ext cx="8229600" cy="1428750"/>
          </a:xfrm>
        </p:spPr>
        <p:txBody>
          <a:bodyPr>
            <a:normAutofit fontScale="90000"/>
          </a:bodyPr>
          <a:lstStyle/>
          <a:p>
            <a:pPr algn="ctr" eaLnBrk="1" fontAlgn="auto" hangingPunct="1">
              <a:spcAft>
                <a:spcPts val="0"/>
              </a:spcAft>
              <a:defRPr/>
            </a:pPr>
            <a:r>
              <a:rPr lang="en-US" altLang="en-US" dirty="0"/>
              <a:t>Who decides how funds are used?</a:t>
            </a:r>
          </a:p>
        </p:txBody>
      </p:sp>
      <p:sp>
        <p:nvSpPr>
          <p:cNvPr id="3" name="Content Placeholder 2">
            <a:extLst>
              <a:ext uri="{FF2B5EF4-FFF2-40B4-BE49-F238E27FC236}">
                <a16:creationId xmlns:a16="http://schemas.microsoft.com/office/drawing/2014/main" id="{1061CF43-9841-4919-B199-4224667CD2BA}"/>
              </a:ext>
            </a:extLst>
          </p:cNvPr>
          <p:cNvSpPr>
            <a:spLocks noGrp="1"/>
          </p:cNvSpPr>
          <p:nvPr>
            <p:ph idx="1"/>
          </p:nvPr>
        </p:nvSpPr>
        <p:spPr>
          <a:xfrm>
            <a:off x="457200" y="2324100"/>
            <a:ext cx="8077200" cy="3771900"/>
          </a:xfrm>
        </p:spPr>
        <p:txBody>
          <a:bodyPr>
            <a:normAutofit lnSpcReduction="10000"/>
          </a:bodyPr>
          <a:lstStyle/>
          <a:p>
            <a:pPr marL="0" indent="0" eaLnBrk="1" fontAlgn="auto" hangingPunct="1">
              <a:spcAft>
                <a:spcPts val="0"/>
              </a:spcAft>
              <a:buClr>
                <a:schemeClr val="accent3"/>
              </a:buClr>
              <a:buFont typeface="Wingdings 2" panose="05020102010507070707" pitchFamily="18" charset="2"/>
              <a:buNone/>
              <a:defRPr/>
            </a:pPr>
            <a:r>
              <a:rPr lang="en-US" dirty="0"/>
              <a:t>The School Advisory Council (SAC) - includes parents, teachers, support staff, community members, the principal and students (at the middle and high school level). </a:t>
            </a:r>
          </a:p>
          <a:p>
            <a:pPr marL="69850" indent="0" algn="ctr" eaLnBrk="1" fontAlgn="auto" hangingPunct="1">
              <a:spcAft>
                <a:spcPts val="0"/>
              </a:spcAft>
              <a:buClr>
                <a:schemeClr val="accent3"/>
              </a:buClr>
              <a:buFont typeface="Wingdings 2" panose="05020102010507070707" pitchFamily="18" charset="2"/>
              <a:buNone/>
              <a:defRPr/>
            </a:pPr>
            <a:endParaRPr lang="en-US" dirty="0"/>
          </a:p>
          <a:p>
            <a:pPr marL="69850" indent="0" eaLnBrk="1" fontAlgn="auto" hangingPunct="1">
              <a:spcAft>
                <a:spcPts val="0"/>
              </a:spcAft>
              <a:buClr>
                <a:schemeClr val="accent3"/>
              </a:buClr>
              <a:buFont typeface="Wingdings 2" panose="05020102010507070707" pitchFamily="18" charset="2"/>
              <a:buNone/>
              <a:defRPr/>
            </a:pPr>
            <a:r>
              <a:rPr lang="en-US" b="1" dirty="0"/>
              <a:t>You are invited to be a member of the School Advisory Council!  </a:t>
            </a:r>
            <a:r>
              <a:rPr lang="en-US" dirty="0"/>
              <a:t>Your input is important.  If you are interested, mark “yes” on your evaluation or sign up in your child’s classroom.</a:t>
            </a:r>
            <a:endParaRPr lang="en-US" sz="1600" b="1" dirty="0">
              <a:latin typeface="Arial Narrow" pitchFamily="34" charset="0"/>
            </a:endParaRPr>
          </a:p>
          <a:p>
            <a:pPr marL="69850" indent="0" algn="ctr" eaLnBrk="1" fontAlgn="auto" hangingPunct="1">
              <a:spcAft>
                <a:spcPts val="0"/>
              </a:spcAft>
              <a:buClr>
                <a:schemeClr val="accent3"/>
              </a:buClr>
              <a:buFont typeface="Wingdings 2" panose="05020102010507070707" pitchFamily="18" charset="2"/>
              <a:buNone/>
              <a:defRPr/>
            </a:pPr>
            <a:endParaRPr lang="en-US" sz="1600" b="1" dirty="0">
              <a:solidFill>
                <a:srgbClr val="FF0000"/>
              </a:solidFill>
              <a:latin typeface="Arial Narrow" pitchFamily="34" charset="0"/>
            </a:endParaRPr>
          </a:p>
        </p:txBody>
      </p:sp>
      <p:pic>
        <p:nvPicPr>
          <p:cNvPr id="15364" name="Picture 3">
            <a:extLst>
              <a:ext uri="{FF2B5EF4-FFF2-40B4-BE49-F238E27FC236}">
                <a16:creationId xmlns:a16="http://schemas.microsoft.com/office/drawing/2014/main" id="{4A1D7945-4A52-451B-B206-D1C2F87A99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250" y="0"/>
            <a:ext cx="1689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CCEE2A0-B462-448F-8912-EB9D84E2BDE0}"/>
              </a:ext>
            </a:extLst>
          </p:cNvPr>
          <p:cNvSpPr>
            <a:spLocks noGrp="1"/>
          </p:cNvSpPr>
          <p:nvPr>
            <p:ph type="title"/>
          </p:nvPr>
        </p:nvSpPr>
        <p:spPr>
          <a:xfrm>
            <a:off x="1042988" y="1027113"/>
            <a:ext cx="7024687" cy="573087"/>
          </a:xfrm>
        </p:spPr>
        <p:txBody>
          <a:bodyPr>
            <a:normAutofit fontScale="90000"/>
          </a:bodyPr>
          <a:lstStyle/>
          <a:p>
            <a:pPr algn="ctr" eaLnBrk="1" fontAlgn="auto" hangingPunct="1">
              <a:spcAft>
                <a:spcPts val="0"/>
              </a:spcAft>
              <a:defRPr/>
            </a:pPr>
            <a:r>
              <a:rPr lang="en-US" altLang="en-US" dirty="0"/>
              <a:t>Our Title I Funds</a:t>
            </a:r>
          </a:p>
        </p:txBody>
      </p:sp>
      <p:sp>
        <p:nvSpPr>
          <p:cNvPr id="16387" name="Content Placeholder 2">
            <a:extLst>
              <a:ext uri="{FF2B5EF4-FFF2-40B4-BE49-F238E27FC236}">
                <a16:creationId xmlns:a16="http://schemas.microsoft.com/office/drawing/2014/main" id="{E1E776D4-3633-4866-A1E5-448D9D29011D}"/>
              </a:ext>
            </a:extLst>
          </p:cNvPr>
          <p:cNvSpPr>
            <a:spLocks noGrp="1"/>
          </p:cNvSpPr>
          <p:nvPr>
            <p:ph idx="1"/>
          </p:nvPr>
        </p:nvSpPr>
        <p:spPr>
          <a:xfrm>
            <a:off x="1295400" y="1600200"/>
            <a:ext cx="6629400" cy="5216525"/>
          </a:xfrm>
        </p:spPr>
        <p:txBody>
          <a:bodyPr/>
          <a:lstStyle/>
          <a:p>
            <a:pPr eaLnBrk="1" hangingPunct="1"/>
            <a:r>
              <a:rPr lang="en-US" altLang="en-US"/>
              <a:t>Lee Elementary receives $53,676.00 to supplement our educational programs. </a:t>
            </a:r>
          </a:p>
          <a:p>
            <a:pPr eaLnBrk="1" hangingPunct="1"/>
            <a:r>
              <a:rPr lang="en-US" altLang="en-US"/>
              <a:t>This funding is used for:</a:t>
            </a:r>
          </a:p>
          <a:p>
            <a:pPr lvl="1" eaLnBrk="1" hangingPunct="1"/>
            <a:r>
              <a:rPr lang="en-US" altLang="en-US"/>
              <a:t>Paraprofessionals to work in the classrooms,</a:t>
            </a:r>
          </a:p>
          <a:p>
            <a:pPr lvl="1" eaLnBrk="1" hangingPunct="1"/>
            <a:r>
              <a:rPr lang="en-US" altLang="en-US"/>
              <a:t>Teachers to minimize classroom size, </a:t>
            </a:r>
          </a:p>
          <a:p>
            <a:pPr lvl="1" eaLnBrk="1" hangingPunct="1"/>
            <a:r>
              <a:rPr lang="en-US" altLang="en-US"/>
              <a:t>Educational field trip(s), </a:t>
            </a:r>
          </a:p>
          <a:p>
            <a:pPr lvl="1" eaLnBrk="1" hangingPunct="1"/>
            <a:r>
              <a:rPr lang="en-US" altLang="en-US"/>
              <a:t>Supplemental educational curriculum for reading and math, </a:t>
            </a:r>
          </a:p>
          <a:p>
            <a:pPr lvl="1" eaLnBrk="1" hangingPunct="1"/>
            <a:r>
              <a:rPr lang="en-US" altLang="en-US"/>
              <a:t>Technology needs; and </a:t>
            </a:r>
          </a:p>
          <a:p>
            <a:pPr lvl="1" eaLnBrk="1" hangingPunct="1"/>
            <a:r>
              <a:rPr lang="en-US" altLang="en-US"/>
              <a:t>Professional development to help our teachers stay up to date on the current best practices for their classrooms. </a:t>
            </a:r>
          </a:p>
        </p:txBody>
      </p:sp>
      <p:pic>
        <p:nvPicPr>
          <p:cNvPr id="17412" name="Picture 14">
            <a:extLst>
              <a:ext uri="{FF2B5EF4-FFF2-40B4-BE49-F238E27FC236}">
                <a16:creationId xmlns:a16="http://schemas.microsoft.com/office/drawing/2014/main" id="{2933DA09-32B4-4C1C-B4E6-07BF71E67C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3768725"/>
            <a:ext cx="12192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13" name="Picture 15">
            <a:extLst>
              <a:ext uri="{FF2B5EF4-FFF2-40B4-BE49-F238E27FC236}">
                <a16:creationId xmlns:a16="http://schemas.microsoft.com/office/drawing/2014/main" id="{FBF1552F-6FE3-4D36-89CB-78CAED870B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92725"/>
            <a:ext cx="10763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arn(inVertical)">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arn(inVertical)">
                                      <p:cBhvr>
                                        <p:cTn id="12" dur="500"/>
                                        <p:tgtEl>
                                          <p:spTgt spid="16387">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barn(inVertical)">
                                      <p:cBhvr>
                                        <p:cTn id="15" dur="500"/>
                                        <p:tgtEl>
                                          <p:spTgt spid="16387">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Effect transition="in" filter="barn(inVertical)">
                                      <p:cBhvr>
                                        <p:cTn id="18" dur="500"/>
                                        <p:tgtEl>
                                          <p:spTgt spid="16387">
                                            <p:txEl>
                                              <p:pRg st="3" end="3"/>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barn(inVertical)">
                                      <p:cBhvr>
                                        <p:cTn id="21" dur="500"/>
                                        <p:tgtEl>
                                          <p:spTgt spid="16387">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6387">
                                            <p:txEl>
                                              <p:pRg st="5" end="5"/>
                                            </p:txEl>
                                          </p:spTgt>
                                        </p:tgtEl>
                                        <p:attrNameLst>
                                          <p:attrName>style.visibility</p:attrName>
                                        </p:attrNameLst>
                                      </p:cBhvr>
                                      <p:to>
                                        <p:strVal val="visible"/>
                                      </p:to>
                                    </p:set>
                                    <p:animEffect transition="in" filter="barn(inVertical)">
                                      <p:cBhvr>
                                        <p:cTn id="24" dur="500"/>
                                        <p:tgtEl>
                                          <p:spTgt spid="16387">
                                            <p:txEl>
                                              <p:pRg st="5" end="5"/>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animEffect transition="in" filter="barn(inVertical)">
                                      <p:cBhvr>
                                        <p:cTn id="27" dur="500"/>
                                        <p:tgtEl>
                                          <p:spTgt spid="16387">
                                            <p:txEl>
                                              <p:pRg st="6" end="6"/>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6387">
                                            <p:txEl>
                                              <p:pRg st="7" end="7"/>
                                            </p:txEl>
                                          </p:spTgt>
                                        </p:tgtEl>
                                        <p:attrNameLst>
                                          <p:attrName>style.visibility</p:attrName>
                                        </p:attrNameLst>
                                      </p:cBhvr>
                                      <p:to>
                                        <p:strVal val="visible"/>
                                      </p:to>
                                    </p:set>
                                    <p:animEffect transition="in" filter="barn(inVertical)">
                                      <p:cBhvr>
                                        <p:cTn id="30"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5DCB58B-8546-4BCD-B533-FF0A126A9AD9}"/>
              </a:ext>
            </a:extLst>
          </p:cNvPr>
          <p:cNvSpPr>
            <a:spLocks noGrp="1"/>
          </p:cNvSpPr>
          <p:nvPr>
            <p:ph type="title"/>
          </p:nvPr>
        </p:nvSpPr>
        <p:spPr>
          <a:xfrm>
            <a:off x="457200" y="457200"/>
            <a:ext cx="8229600" cy="762000"/>
          </a:xfrm>
        </p:spPr>
        <p:txBody>
          <a:bodyPr/>
          <a:lstStyle/>
          <a:p>
            <a:r>
              <a:rPr lang="en-US" altLang="en-US"/>
              <a:t>1% “Set-Aside” or Reservation</a:t>
            </a:r>
          </a:p>
        </p:txBody>
      </p:sp>
      <p:sp>
        <p:nvSpPr>
          <p:cNvPr id="17411" name="Content Placeholder 2">
            <a:extLst>
              <a:ext uri="{FF2B5EF4-FFF2-40B4-BE49-F238E27FC236}">
                <a16:creationId xmlns:a16="http://schemas.microsoft.com/office/drawing/2014/main" id="{4D249639-379C-4F7D-A5A6-7FEE930F5BDF}"/>
              </a:ext>
            </a:extLst>
          </p:cNvPr>
          <p:cNvSpPr>
            <a:spLocks noGrp="1"/>
          </p:cNvSpPr>
          <p:nvPr>
            <p:ph idx="1"/>
          </p:nvPr>
        </p:nvSpPr>
        <p:spPr>
          <a:xfrm>
            <a:off x="457200" y="1219200"/>
            <a:ext cx="8229600" cy="5638800"/>
          </a:xfrm>
        </p:spPr>
        <p:txBody>
          <a:bodyPr/>
          <a:lstStyle/>
          <a:p>
            <a:r>
              <a:rPr lang="en-US" altLang="en-US"/>
              <a:t>Any local education area (LEA) with a Title I, Part A allocation exceeding $500,000 is required by statute to set-aside 1% of its Title I, Part A allocation for parent and family engagement. </a:t>
            </a:r>
          </a:p>
          <a:p>
            <a:pPr lvl="1"/>
            <a:r>
              <a:rPr lang="en-US" altLang="en-US"/>
              <a:t>Of that 1%:</a:t>
            </a:r>
          </a:p>
          <a:p>
            <a:pPr lvl="2"/>
            <a:r>
              <a:rPr lang="en-US" altLang="en-US" b="1"/>
              <a:t>10</a:t>
            </a:r>
            <a:r>
              <a:rPr lang="en-US" altLang="en-US"/>
              <a:t>% may be reserved at the district level for district-wide initiatives and administrative expenses related to parent and family engagement.</a:t>
            </a:r>
          </a:p>
          <a:p>
            <a:pPr lvl="2"/>
            <a:r>
              <a:rPr lang="en-US" altLang="en-US" b="1"/>
              <a:t>90</a:t>
            </a:r>
            <a:r>
              <a:rPr lang="en-US" altLang="en-US"/>
              <a:t>% must be allocated to the Title I schools in the district to implement school-level parent and family engagement. </a:t>
            </a:r>
          </a:p>
          <a:p>
            <a:pPr lvl="1"/>
            <a:r>
              <a:rPr lang="en-US" altLang="en-US"/>
              <a:t>Title I school’s parents and families have the right to be involved in the decisions regarding how these funds will be used for parent and family engagement activities.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1000"/>
                                        <p:tgtEl>
                                          <p:spTgt spid="17411">
                                            <p:txEl>
                                              <p:pRg st="1" end="1"/>
                                            </p:txEl>
                                          </p:spTgt>
                                        </p:tgtEl>
                                      </p:cBhvr>
                                    </p:animEffect>
                                    <p:anim calcmode="lin" valueType="num">
                                      <p:cBhvr>
                                        <p:cTn id="13"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1000"/>
                                        <p:tgtEl>
                                          <p:spTgt spid="17411">
                                            <p:txEl>
                                              <p:pRg st="2" end="2"/>
                                            </p:txEl>
                                          </p:spTgt>
                                        </p:tgtEl>
                                      </p:cBhvr>
                                    </p:animEffect>
                                    <p:anim calcmode="lin" valueType="num">
                                      <p:cBhvr>
                                        <p:cTn id="18"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741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1000"/>
                                        <p:tgtEl>
                                          <p:spTgt spid="17411">
                                            <p:txEl>
                                              <p:pRg st="3" end="3"/>
                                            </p:txEl>
                                          </p:spTgt>
                                        </p:tgtEl>
                                      </p:cBhvr>
                                    </p:animEffect>
                                    <p:anim calcmode="lin" valueType="num">
                                      <p:cBhvr>
                                        <p:cTn id="23"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7411">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fade">
                                      <p:cBhvr>
                                        <p:cTn id="27" dur="1000"/>
                                        <p:tgtEl>
                                          <p:spTgt spid="17411">
                                            <p:txEl>
                                              <p:pRg st="4" end="4"/>
                                            </p:txEl>
                                          </p:spTgt>
                                        </p:tgtEl>
                                      </p:cBhvr>
                                    </p:animEffect>
                                    <p:anim calcmode="lin" valueType="num">
                                      <p:cBhvr>
                                        <p:cTn id="28"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D91D3F0-8A79-4D04-A4B3-F146BE56E1EF}"/>
              </a:ext>
            </a:extLst>
          </p:cNvPr>
          <p:cNvSpPr>
            <a:spLocks noGrp="1"/>
          </p:cNvSpPr>
          <p:nvPr>
            <p:ph type="title"/>
          </p:nvPr>
        </p:nvSpPr>
        <p:spPr/>
        <p:txBody>
          <a:bodyPr>
            <a:normAutofit fontScale="90000"/>
          </a:bodyPr>
          <a:lstStyle/>
          <a:p>
            <a:pPr algn="ctr" eaLnBrk="1" fontAlgn="auto" hangingPunct="1">
              <a:spcAft>
                <a:spcPts val="0"/>
              </a:spcAft>
              <a:defRPr/>
            </a:pPr>
            <a:r>
              <a:rPr lang="en-US" altLang="en-US"/>
              <a:t>Input on spending Title I Parent Involvement Funds</a:t>
            </a:r>
          </a:p>
        </p:txBody>
      </p:sp>
      <p:sp>
        <p:nvSpPr>
          <p:cNvPr id="3" name="Content Placeholder 2">
            <a:extLst>
              <a:ext uri="{FF2B5EF4-FFF2-40B4-BE49-F238E27FC236}">
                <a16:creationId xmlns:a16="http://schemas.microsoft.com/office/drawing/2014/main" id="{5294999D-B625-4648-B68E-AD7347D1B18C}"/>
              </a:ext>
            </a:extLst>
          </p:cNvPr>
          <p:cNvSpPr>
            <a:spLocks noGrp="1"/>
          </p:cNvSpPr>
          <p:nvPr>
            <p:ph idx="1"/>
          </p:nvPr>
        </p:nvSpPr>
        <p:spPr/>
        <p:txBody>
          <a:bodyPr>
            <a:noAutofit/>
          </a:bodyPr>
          <a:lstStyle/>
          <a:p>
            <a:pPr marL="0" indent="0" eaLnBrk="1" fontAlgn="auto" hangingPunct="1">
              <a:spcAft>
                <a:spcPts val="0"/>
              </a:spcAft>
              <a:buClr>
                <a:schemeClr val="accent3"/>
              </a:buClr>
              <a:buFont typeface="Wingdings 2" panose="05020102010507070707" pitchFamily="18" charset="2"/>
              <a:buNone/>
              <a:defRPr/>
            </a:pPr>
            <a:r>
              <a:rPr lang="en-US" sz="2400" dirty="0"/>
              <a:t>We need your ideas about how Title I parent involvement funds can be used to:</a:t>
            </a:r>
          </a:p>
          <a:p>
            <a:pPr marL="527050" indent="-457200" eaLnBrk="1" fontAlgn="auto" hangingPunct="1">
              <a:spcAft>
                <a:spcPts val="0"/>
              </a:spcAft>
              <a:buClr>
                <a:schemeClr val="accent3"/>
              </a:buClr>
              <a:buFont typeface="+mj-lt"/>
              <a:buAutoNum type="arabicPeriod"/>
              <a:defRPr/>
            </a:pPr>
            <a:r>
              <a:rPr lang="en-US" sz="2400" dirty="0"/>
              <a:t>Help parents understand the Title I program and requirements (Parent Nights, Information Nights)</a:t>
            </a:r>
          </a:p>
          <a:p>
            <a:pPr marL="527050" indent="-457200" eaLnBrk="1" fontAlgn="auto" hangingPunct="1">
              <a:spcAft>
                <a:spcPts val="0"/>
              </a:spcAft>
              <a:buClr>
                <a:schemeClr val="accent3"/>
              </a:buClr>
              <a:buFont typeface="+mj-lt"/>
              <a:buAutoNum type="arabicPeriod"/>
              <a:defRPr/>
            </a:pPr>
            <a:r>
              <a:rPr lang="en-US" sz="2400" dirty="0"/>
              <a:t>Teach parents ways to help their children improve their academic achievement (Literacy Nights, Testing Nights)</a:t>
            </a:r>
          </a:p>
          <a:p>
            <a:pPr marL="527050" indent="-457200" eaLnBrk="1" fontAlgn="auto" hangingPunct="1">
              <a:spcAft>
                <a:spcPts val="0"/>
              </a:spcAft>
              <a:buClr>
                <a:schemeClr val="accent3"/>
              </a:buClr>
              <a:buFont typeface="+mj-lt"/>
              <a:buAutoNum type="arabicPeriod"/>
              <a:defRPr/>
            </a:pPr>
            <a:r>
              <a:rPr lang="en-US" sz="2400" dirty="0"/>
              <a:t>Encourage parents to interact in school activities that involve academic achievement</a:t>
            </a:r>
          </a:p>
          <a:p>
            <a:pPr marL="0" indent="0" eaLnBrk="1" fontAlgn="auto" hangingPunct="1">
              <a:spcAft>
                <a:spcPts val="0"/>
              </a:spcAft>
              <a:buClr>
                <a:schemeClr val="accent3"/>
              </a:buClr>
              <a:buFont typeface="Wingdings 2" panose="05020102010507070707" pitchFamily="18" charset="2"/>
              <a:buNone/>
              <a:defRPr/>
            </a:pPr>
            <a:r>
              <a:rPr lang="en-US" sz="2400" b="1" dirty="0"/>
              <a:t>If you have suggestions, please share them on your evaluation 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3152627-C14D-474C-9060-8F5D2FD8C3DD}"/>
              </a:ext>
            </a:extLst>
          </p:cNvPr>
          <p:cNvSpPr>
            <a:spLocks noGrp="1"/>
          </p:cNvSpPr>
          <p:nvPr>
            <p:ph type="title"/>
          </p:nvPr>
        </p:nvSpPr>
        <p:spPr>
          <a:xfrm>
            <a:off x="1066800" y="838200"/>
            <a:ext cx="7024688" cy="725488"/>
          </a:xfrm>
        </p:spPr>
        <p:txBody>
          <a:bodyPr>
            <a:normAutofit fontScale="90000"/>
          </a:bodyPr>
          <a:lstStyle/>
          <a:p>
            <a:pPr algn="ctr" eaLnBrk="1" fontAlgn="auto" hangingPunct="1">
              <a:spcAft>
                <a:spcPts val="0"/>
              </a:spcAft>
              <a:defRPr/>
            </a:pPr>
            <a:r>
              <a:rPr lang="en-US" altLang="en-US" dirty="0"/>
              <a:t>Parent and Family Engagement Plan (PFEP)</a:t>
            </a:r>
          </a:p>
        </p:txBody>
      </p:sp>
      <p:sp>
        <p:nvSpPr>
          <p:cNvPr id="13315" name="Content Placeholder 2">
            <a:extLst>
              <a:ext uri="{FF2B5EF4-FFF2-40B4-BE49-F238E27FC236}">
                <a16:creationId xmlns:a16="http://schemas.microsoft.com/office/drawing/2014/main" id="{1B118015-DF16-4B20-871E-64690E127E3A}"/>
              </a:ext>
            </a:extLst>
          </p:cNvPr>
          <p:cNvSpPr>
            <a:spLocks noGrp="1"/>
          </p:cNvSpPr>
          <p:nvPr>
            <p:ph idx="1"/>
          </p:nvPr>
        </p:nvSpPr>
        <p:spPr>
          <a:xfrm>
            <a:off x="609600" y="1600200"/>
            <a:ext cx="7848600" cy="5029200"/>
          </a:xfrm>
        </p:spPr>
        <p:txBody>
          <a:bodyPr/>
          <a:lstStyle/>
          <a:p>
            <a:pPr eaLnBrk="1" hangingPunct="1">
              <a:defRPr/>
            </a:pPr>
            <a:r>
              <a:rPr lang="en-US" altLang="en-US" sz="2800" dirty="0"/>
              <a:t>Every year, the School Advisory Councils at Title I schools develop a Parent and Family Engagement Plan (PFEP) using the information that parents provide in the Title I Spring Parent Survey.  </a:t>
            </a:r>
          </a:p>
          <a:p>
            <a:pPr eaLnBrk="1" hangingPunct="1">
              <a:defRPr/>
            </a:pPr>
            <a:r>
              <a:rPr lang="en-US" altLang="en-US" sz="2800" dirty="0"/>
              <a:t>A summary of the plan is sent to all families at the school.  The entire plan is located in the front office and on the school’s website.</a:t>
            </a:r>
          </a:p>
          <a:p>
            <a:pPr marL="0" indent="0" eaLnBrk="1" hangingPunct="1">
              <a:buFont typeface="Wingdings 2" panose="05020102010507070707" pitchFamily="18" charset="2"/>
              <a:buNone/>
              <a:defRPr/>
            </a:pPr>
            <a:endParaRPr lang="en-US" altLang="en-US" sz="9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arn(inVertical)">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arn(inVertical)">
                                      <p:cBhvr>
                                        <p:cTn id="12"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EB0E843-3367-4A0B-9D7F-1A91437B0C15}"/>
              </a:ext>
            </a:extLst>
          </p:cNvPr>
          <p:cNvSpPr>
            <a:spLocks noGrp="1"/>
          </p:cNvSpPr>
          <p:nvPr>
            <p:ph type="title"/>
          </p:nvPr>
        </p:nvSpPr>
        <p:spPr>
          <a:xfrm>
            <a:off x="381000" y="457200"/>
            <a:ext cx="8229600" cy="1524000"/>
          </a:xfrm>
        </p:spPr>
        <p:txBody>
          <a:bodyPr/>
          <a:lstStyle/>
          <a:p>
            <a:pPr algn="ctr" eaLnBrk="1" hangingPunct="1"/>
            <a:r>
              <a:rPr lang="en-US" altLang="en-US"/>
              <a:t>Parent-School Compacts</a:t>
            </a:r>
            <a:br>
              <a:rPr lang="en-US" altLang="en-US"/>
            </a:br>
            <a:r>
              <a:rPr lang="en-US" altLang="en-US"/>
              <a:t>(At Elementary Schools)</a:t>
            </a:r>
          </a:p>
        </p:txBody>
      </p:sp>
      <p:sp>
        <p:nvSpPr>
          <p:cNvPr id="3" name="Content Placeholder 2">
            <a:extLst>
              <a:ext uri="{FF2B5EF4-FFF2-40B4-BE49-F238E27FC236}">
                <a16:creationId xmlns:a16="http://schemas.microsoft.com/office/drawing/2014/main" id="{B2E0B104-7DA7-47EA-8E08-4770A1D21FC0}"/>
              </a:ext>
            </a:extLst>
          </p:cNvPr>
          <p:cNvSpPr>
            <a:spLocks noGrp="1"/>
          </p:cNvSpPr>
          <p:nvPr>
            <p:ph idx="1"/>
          </p:nvPr>
        </p:nvSpPr>
        <p:spPr>
          <a:xfrm>
            <a:off x="228600" y="1600200"/>
            <a:ext cx="8686800" cy="5105400"/>
          </a:xfrm>
        </p:spPr>
        <p:txBody>
          <a:bodyPr>
            <a:normAutofit/>
          </a:bodyPr>
          <a:lstStyle/>
          <a:p>
            <a:pPr marL="274320" indent="-274320" eaLnBrk="1" fontAlgn="auto" hangingPunct="1">
              <a:spcAft>
                <a:spcPts val="0"/>
              </a:spcAft>
              <a:buClr>
                <a:schemeClr val="accent3"/>
              </a:buClr>
              <a:buFont typeface="Wingdings 2"/>
              <a:buChar char=""/>
              <a:defRPr/>
            </a:pPr>
            <a:endParaRPr lang="en-US" sz="2000" dirty="0"/>
          </a:p>
          <a:p>
            <a:pPr eaLnBrk="1" fontAlgn="auto" hangingPunct="1">
              <a:spcAft>
                <a:spcPts val="0"/>
              </a:spcAft>
              <a:buClr>
                <a:schemeClr val="accent3"/>
              </a:buClr>
              <a:defRPr/>
            </a:pPr>
            <a:r>
              <a:rPr lang="en-US" sz="2400" dirty="0"/>
              <a:t>The purpose of a Parent-School Compact is to provide the teacher, parent and student an opportunity to talk about: </a:t>
            </a:r>
          </a:p>
          <a:p>
            <a:pPr lvl="1" eaLnBrk="1" fontAlgn="auto" hangingPunct="1">
              <a:spcAft>
                <a:spcPts val="0"/>
              </a:spcAft>
              <a:buClr>
                <a:schemeClr val="accent3"/>
              </a:buClr>
              <a:defRPr/>
            </a:pPr>
            <a:r>
              <a:rPr lang="en-US" dirty="0"/>
              <a:t>The student’s likes and dislikes</a:t>
            </a:r>
          </a:p>
          <a:p>
            <a:pPr lvl="1" eaLnBrk="1" fontAlgn="auto" hangingPunct="1">
              <a:spcAft>
                <a:spcPts val="0"/>
              </a:spcAft>
              <a:buClr>
                <a:schemeClr val="accent3"/>
              </a:buClr>
              <a:defRPr/>
            </a:pPr>
            <a:r>
              <a:rPr lang="en-US" dirty="0"/>
              <a:t>The student’s tests results</a:t>
            </a:r>
          </a:p>
          <a:p>
            <a:pPr lvl="1" eaLnBrk="1" fontAlgn="auto" hangingPunct="1">
              <a:spcAft>
                <a:spcPts val="0"/>
              </a:spcAft>
              <a:buClr>
                <a:schemeClr val="accent3"/>
              </a:buClr>
              <a:defRPr/>
            </a:pPr>
            <a:r>
              <a:rPr lang="en-US" dirty="0"/>
              <a:t>Areas of academic strengths and weaknesses</a:t>
            </a:r>
          </a:p>
          <a:p>
            <a:pPr lvl="1" eaLnBrk="1" fontAlgn="auto" hangingPunct="1">
              <a:spcAft>
                <a:spcPts val="0"/>
              </a:spcAft>
              <a:buClr>
                <a:schemeClr val="accent3"/>
              </a:buClr>
              <a:defRPr/>
            </a:pPr>
            <a:r>
              <a:rPr lang="en-US" dirty="0"/>
              <a:t>What each participant needs do to help the student improve academically. </a:t>
            </a:r>
          </a:p>
          <a:p>
            <a:pPr marL="69850" indent="0" eaLnBrk="1" fontAlgn="auto" hangingPunct="1">
              <a:spcAft>
                <a:spcPts val="0"/>
              </a:spcAft>
              <a:buClr>
                <a:schemeClr val="accent3"/>
              </a:buClr>
              <a:buFont typeface="Wingdings 2" panose="05020102010507070707" pitchFamily="18"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62A170C0-ACC6-477C-975E-9E89EF2AB02C}"/>
              </a:ext>
            </a:extLst>
          </p:cNvPr>
          <p:cNvSpPr>
            <a:spLocks noGrp="1"/>
          </p:cNvSpPr>
          <p:nvPr>
            <p:ph type="title"/>
          </p:nvPr>
        </p:nvSpPr>
        <p:spPr>
          <a:xfrm>
            <a:off x="457200" y="762000"/>
            <a:ext cx="8229600" cy="857250"/>
          </a:xfrm>
        </p:spPr>
        <p:txBody>
          <a:bodyPr/>
          <a:lstStyle/>
          <a:p>
            <a:r>
              <a:rPr lang="en-US" altLang="en-US" sz="4000"/>
              <a:t>Be Part of the Decision Making Team!</a:t>
            </a:r>
          </a:p>
        </p:txBody>
      </p:sp>
      <p:sp>
        <p:nvSpPr>
          <p:cNvPr id="23555" name="Content Placeholder 2">
            <a:extLst>
              <a:ext uri="{FF2B5EF4-FFF2-40B4-BE49-F238E27FC236}">
                <a16:creationId xmlns:a16="http://schemas.microsoft.com/office/drawing/2014/main" id="{09BA1040-C07E-481C-A850-FE30CD69C8ED}"/>
              </a:ext>
            </a:extLst>
          </p:cNvPr>
          <p:cNvSpPr>
            <a:spLocks noGrp="1"/>
          </p:cNvSpPr>
          <p:nvPr>
            <p:ph idx="1"/>
          </p:nvPr>
        </p:nvSpPr>
        <p:spPr>
          <a:xfrm>
            <a:off x="457200" y="1676400"/>
            <a:ext cx="8229600" cy="4648200"/>
          </a:xfrm>
        </p:spPr>
        <p:txBody>
          <a:bodyPr/>
          <a:lstStyle/>
          <a:p>
            <a:r>
              <a:rPr lang="en-US" altLang="en-US"/>
              <a:t>If you would like be part of a team that helps make decisions that impact this school and Title I, join the School Advisory Council.  You are </a:t>
            </a:r>
            <a:r>
              <a:rPr lang="en-US" altLang="en-US" b="1"/>
              <a:t>NEEDED</a:t>
            </a:r>
            <a:r>
              <a:rPr lang="en-US" altLang="en-US"/>
              <a:t>!  If you are interested, indicate so on your evaluation.</a:t>
            </a:r>
          </a:p>
          <a:p>
            <a:r>
              <a:rPr lang="en-US" altLang="en-US"/>
              <a:t>If you would like to be a part of the district team that makes decisions that impact the district as a whole, please indicate this on your evaluation. </a:t>
            </a:r>
          </a:p>
        </p:txBody>
      </p:sp>
      <p:pic>
        <p:nvPicPr>
          <p:cNvPr id="24580" name="Picture 3">
            <a:extLst>
              <a:ext uri="{FF2B5EF4-FFF2-40B4-BE49-F238E27FC236}">
                <a16:creationId xmlns:a16="http://schemas.microsoft.com/office/drawing/2014/main" id="{5A79220F-54C2-4C79-8646-5472D57691F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525963"/>
            <a:ext cx="49530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heel(1)">
                                      <p:cBhvr>
                                        <p:cTn id="7" dur="20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heel(1)">
                                      <p:cBhvr>
                                        <p:cTn id="12" dur="2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8FB9E0C-0545-4766-A201-31D29FF14777}"/>
              </a:ext>
            </a:extLst>
          </p:cNvPr>
          <p:cNvSpPr>
            <a:spLocks noGrp="1"/>
          </p:cNvSpPr>
          <p:nvPr>
            <p:ph type="title"/>
          </p:nvPr>
        </p:nvSpPr>
        <p:spPr>
          <a:xfrm>
            <a:off x="381000" y="838200"/>
            <a:ext cx="8305800" cy="1295400"/>
          </a:xfrm>
        </p:spPr>
        <p:txBody>
          <a:bodyPr>
            <a:normAutofit fontScale="90000"/>
          </a:bodyPr>
          <a:lstStyle/>
          <a:p>
            <a:pPr algn="ctr" eaLnBrk="1" fontAlgn="auto" hangingPunct="1">
              <a:spcAft>
                <a:spcPts val="0"/>
              </a:spcAft>
              <a:defRPr/>
            </a:pPr>
            <a:r>
              <a:rPr lang="en-US" altLang="en-US" dirty="0"/>
              <a:t> </a:t>
            </a:r>
            <a:r>
              <a:rPr lang="en-US" altLang="en-US" sz="4900" dirty="0"/>
              <a:t>What standards will my child have to achieve?</a:t>
            </a:r>
          </a:p>
        </p:txBody>
      </p:sp>
      <p:sp>
        <p:nvSpPr>
          <p:cNvPr id="3" name="Content Placeholder 2">
            <a:extLst>
              <a:ext uri="{FF2B5EF4-FFF2-40B4-BE49-F238E27FC236}">
                <a16:creationId xmlns:a16="http://schemas.microsoft.com/office/drawing/2014/main" id="{2632C2ED-D162-4DD5-8B11-991E4464303A}"/>
              </a:ext>
            </a:extLst>
          </p:cNvPr>
          <p:cNvSpPr>
            <a:spLocks noGrp="1"/>
          </p:cNvSpPr>
          <p:nvPr>
            <p:ph idx="1"/>
          </p:nvPr>
        </p:nvSpPr>
        <p:spPr>
          <a:xfrm>
            <a:off x="609600" y="2057400"/>
            <a:ext cx="7924800" cy="4419600"/>
          </a:xfrm>
        </p:spPr>
        <p:txBody>
          <a:bodyPr>
            <a:normAutofit/>
          </a:bodyPr>
          <a:lstStyle/>
          <a:p>
            <a:pPr marL="355600" indent="-285750" eaLnBrk="1" fontAlgn="auto" hangingPunct="1">
              <a:spcAft>
                <a:spcPts val="0"/>
              </a:spcAft>
              <a:buClr>
                <a:schemeClr val="accent3"/>
              </a:buClr>
              <a:defRPr/>
            </a:pPr>
            <a:endParaRPr lang="en-US" sz="1800" b="1" dirty="0"/>
          </a:p>
          <a:p>
            <a:pPr marL="641350" indent="-571500" eaLnBrk="1" fontAlgn="auto" hangingPunct="1">
              <a:spcAft>
                <a:spcPts val="0"/>
              </a:spcAft>
              <a:buClr>
                <a:schemeClr val="accent3"/>
              </a:buClr>
              <a:defRPr/>
            </a:pPr>
            <a:r>
              <a:rPr lang="en-US" sz="2400" dirty="0"/>
              <a:t>Florida has adopted the </a:t>
            </a:r>
            <a:r>
              <a:rPr lang="en-US" sz="2400" u="sng" dirty="0"/>
              <a:t>Florida Standards</a:t>
            </a:r>
            <a:r>
              <a:rPr lang="en-US" sz="2400" dirty="0"/>
              <a:t>.   </a:t>
            </a:r>
          </a:p>
          <a:p>
            <a:pPr marL="355600" indent="-285750" eaLnBrk="1" fontAlgn="auto" hangingPunct="1">
              <a:spcAft>
                <a:spcPts val="0"/>
              </a:spcAft>
              <a:buClr>
                <a:schemeClr val="accent3"/>
              </a:buClr>
              <a:defRPr/>
            </a:pPr>
            <a:endParaRPr lang="en-US" sz="2400" dirty="0"/>
          </a:p>
          <a:p>
            <a:pPr marL="527050" indent="-457200" eaLnBrk="1" fontAlgn="auto" hangingPunct="1">
              <a:spcAft>
                <a:spcPts val="0"/>
              </a:spcAft>
              <a:buClr>
                <a:schemeClr val="accent3"/>
              </a:buClr>
              <a:defRPr/>
            </a:pPr>
            <a:r>
              <a:rPr lang="en-US" sz="2400" dirty="0"/>
              <a:t>The website, </a:t>
            </a:r>
            <a:r>
              <a:rPr lang="en-US" sz="2400" dirty="0">
                <a:hlinkClick r:id="rId2"/>
              </a:rPr>
              <a:t>www.floridastudents.org</a:t>
            </a:r>
            <a:r>
              <a:rPr lang="en-US" sz="2400" dirty="0"/>
              <a:t>, has a list of the standards by subjects and grade levels.  There are videos to help you and your child to understand the standards.  </a:t>
            </a:r>
          </a:p>
          <a:p>
            <a:pPr marL="355600" indent="-285750" eaLnBrk="1" fontAlgn="auto" hangingPunct="1">
              <a:spcAft>
                <a:spcPts val="0"/>
              </a:spcAft>
              <a:buClr>
                <a:schemeClr val="accent3"/>
              </a:buClr>
              <a:defRPr/>
            </a:pPr>
            <a:endParaRPr lang="en-US" sz="1800" b="1" dirty="0"/>
          </a:p>
          <a:p>
            <a:pPr marL="355600" indent="-285750" eaLnBrk="1" fontAlgn="auto" hangingPunct="1">
              <a:spcAft>
                <a:spcPts val="0"/>
              </a:spcAft>
              <a:buClr>
                <a:schemeClr val="accent3"/>
              </a:buClr>
              <a:defRPr/>
            </a:pPr>
            <a:endParaRPr lang="en-US" sz="1800" b="1" dirty="0"/>
          </a:p>
          <a:p>
            <a:pPr marL="355600" indent="-285750" eaLnBrk="1" fontAlgn="auto" hangingPunct="1">
              <a:spcAft>
                <a:spcPts val="0"/>
              </a:spcAft>
              <a:buClr>
                <a:schemeClr val="accent3"/>
              </a:buClr>
              <a:defRPr/>
            </a:pPr>
            <a:endParaRPr lang="en-US" sz="1800" b="1" dirty="0"/>
          </a:p>
        </p:txBody>
      </p:sp>
      <p:pic>
        <p:nvPicPr>
          <p:cNvPr id="25604" name="Picture 3">
            <a:extLst>
              <a:ext uri="{FF2B5EF4-FFF2-40B4-BE49-F238E27FC236}">
                <a16:creationId xmlns:a16="http://schemas.microsoft.com/office/drawing/2014/main" id="{227A3B5D-0978-44CE-B452-C31E13EF3D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800600"/>
            <a:ext cx="4191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621316F6-209D-4A20-9387-E686625A4C36}"/>
              </a:ext>
            </a:extLst>
          </p:cNvPr>
          <p:cNvSpPr>
            <a:spLocks noGrp="1"/>
          </p:cNvSpPr>
          <p:nvPr>
            <p:ph type="title"/>
          </p:nvPr>
        </p:nvSpPr>
        <p:spPr/>
        <p:txBody>
          <a:bodyPr>
            <a:normAutofit fontScale="90000"/>
          </a:bodyPr>
          <a:lstStyle/>
          <a:p>
            <a:pPr algn="ctr" eaLnBrk="1" fontAlgn="auto" hangingPunct="1">
              <a:spcAft>
                <a:spcPts val="0"/>
              </a:spcAft>
              <a:defRPr/>
            </a:pPr>
            <a:r>
              <a:rPr lang="en-US" altLang="en-US"/>
              <a:t>How are you evaluating my child’s achievement?</a:t>
            </a:r>
          </a:p>
        </p:txBody>
      </p:sp>
      <p:sp>
        <p:nvSpPr>
          <p:cNvPr id="16387" name="Content Placeholder 2">
            <a:extLst>
              <a:ext uri="{FF2B5EF4-FFF2-40B4-BE49-F238E27FC236}">
                <a16:creationId xmlns:a16="http://schemas.microsoft.com/office/drawing/2014/main" id="{2ED0DC91-F99B-46EF-9885-70A676E54DF0}"/>
              </a:ext>
            </a:extLst>
          </p:cNvPr>
          <p:cNvSpPr>
            <a:spLocks noGrp="1"/>
          </p:cNvSpPr>
          <p:nvPr>
            <p:ph idx="1"/>
          </p:nvPr>
        </p:nvSpPr>
        <p:spPr>
          <a:xfrm>
            <a:off x="533400" y="2057400"/>
            <a:ext cx="8153400" cy="4267200"/>
          </a:xfrm>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en-US" altLang="en-US" sz="3100" dirty="0" err="1"/>
              <a:t>iReady</a:t>
            </a:r>
            <a:r>
              <a:rPr lang="en-US" altLang="en-US" sz="3100" dirty="0"/>
              <a:t> is an on-line test given at the beginning, middle, and end of the school year. </a:t>
            </a:r>
          </a:p>
          <a:p>
            <a:pPr marL="0" indent="0" eaLnBrk="1" fontAlgn="auto" hangingPunct="1">
              <a:spcAft>
                <a:spcPts val="0"/>
              </a:spcAft>
              <a:buClr>
                <a:schemeClr val="accent3"/>
              </a:buClr>
              <a:buFont typeface="Wingdings 2" panose="05020102010507070707" pitchFamily="18" charset="2"/>
              <a:buNone/>
              <a:defRPr/>
            </a:pPr>
            <a:endParaRPr lang="en-US" altLang="en-US" sz="3100" dirty="0"/>
          </a:p>
          <a:p>
            <a:pPr marL="274320" indent="-274320" eaLnBrk="1" fontAlgn="auto" hangingPunct="1">
              <a:spcAft>
                <a:spcPts val="0"/>
              </a:spcAft>
              <a:buClr>
                <a:schemeClr val="accent3"/>
              </a:buClr>
              <a:buFont typeface="Wingdings 2"/>
              <a:buChar char=""/>
              <a:defRPr/>
            </a:pPr>
            <a:r>
              <a:rPr lang="en-US" altLang="en-US" sz="3100" dirty="0"/>
              <a:t>Florida Standards Assessments (FSA) is given to students starting in 3rd grade in the spring.  The results are usually delivered in the summer.  You will want to review the results from last spring with your child’s current teacher(s) during a  conference. Go to </a:t>
            </a:r>
            <a:r>
              <a:rPr lang="en-US" altLang="en-US" sz="3100" dirty="0">
                <a:hlinkClick r:id="rId2"/>
              </a:rPr>
              <a:t>www.fsassessments.org</a:t>
            </a:r>
            <a:r>
              <a:rPr lang="en-US" altLang="en-US" sz="3100" dirty="0"/>
              <a:t> to take  a practice test.</a:t>
            </a:r>
          </a:p>
          <a:p>
            <a:pPr marL="0" indent="0" eaLnBrk="1" fontAlgn="auto" hangingPunct="1">
              <a:spcAft>
                <a:spcPts val="0"/>
              </a:spcAft>
              <a:buClr>
                <a:schemeClr val="accent3"/>
              </a:buClr>
              <a:buFont typeface="Wingdings 2" panose="05020102010507070707" pitchFamily="18" charset="2"/>
              <a:buNone/>
              <a:defRPr/>
            </a:pPr>
            <a:endParaRPr lang="en-US" altLang="en-US" sz="3100" dirty="0"/>
          </a:p>
          <a:p>
            <a:pPr marL="274320" indent="-274320" eaLnBrk="1" fontAlgn="auto" hangingPunct="1">
              <a:spcAft>
                <a:spcPts val="0"/>
              </a:spcAft>
              <a:buClr>
                <a:schemeClr val="accent3"/>
              </a:buClr>
              <a:buFont typeface="Wingdings 2"/>
              <a:buChar char=""/>
              <a:defRPr/>
            </a:pPr>
            <a:r>
              <a:rPr lang="en-US" altLang="en-US" sz="3100" dirty="0"/>
              <a:t>End of Course Exams for middle/high schools are given throughout the year.  Check the district website for the calendar.</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arn(inVertical)">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arn(inVertical)">
                                      <p:cBhvr>
                                        <p:cTn id="12" dur="500"/>
                                        <p:tgtEl>
                                          <p:spTgt spid="163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barn(inVertical)">
                                      <p:cBhvr>
                                        <p:cTn id="1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9E42A8E-B274-4ABE-B9D5-E939D717A48F}"/>
              </a:ext>
            </a:extLst>
          </p:cNvPr>
          <p:cNvSpPr>
            <a:spLocks noGrp="1"/>
          </p:cNvSpPr>
          <p:nvPr>
            <p:ph type="title"/>
          </p:nvPr>
        </p:nvSpPr>
        <p:spPr/>
        <p:txBody>
          <a:bodyPr>
            <a:normAutofit fontScale="90000"/>
          </a:bodyPr>
          <a:lstStyle/>
          <a:p>
            <a:pPr algn="ctr" eaLnBrk="1" fontAlgn="auto" hangingPunct="1">
              <a:spcAft>
                <a:spcPts val="0"/>
              </a:spcAft>
              <a:defRPr/>
            </a:pPr>
            <a:r>
              <a:rPr lang="en-US" altLang="en-US" dirty="0"/>
              <a:t>Your involvement is Key to your child’s success!</a:t>
            </a:r>
          </a:p>
        </p:txBody>
      </p:sp>
      <p:sp>
        <p:nvSpPr>
          <p:cNvPr id="3" name="Content Placeholder 2">
            <a:extLst>
              <a:ext uri="{FF2B5EF4-FFF2-40B4-BE49-F238E27FC236}">
                <a16:creationId xmlns:a16="http://schemas.microsoft.com/office/drawing/2014/main" id="{634255AF-46E5-42E3-A0B2-51BF7789E55B}"/>
              </a:ext>
            </a:extLst>
          </p:cNvPr>
          <p:cNvSpPr>
            <a:spLocks noGrp="1"/>
          </p:cNvSpPr>
          <p:nvPr>
            <p:ph idx="1"/>
          </p:nvPr>
        </p:nvSpPr>
        <p:spPr>
          <a:xfrm>
            <a:off x="609600" y="1981200"/>
            <a:ext cx="7696200" cy="4419600"/>
          </a:xfrm>
        </p:spPr>
        <p:txBody>
          <a:bodyPr>
            <a:normAutofit/>
          </a:bodyPr>
          <a:lstStyle/>
          <a:p>
            <a:pPr marL="274320" indent="-274320" eaLnBrk="1" fontAlgn="auto" hangingPunct="1">
              <a:spcAft>
                <a:spcPts val="0"/>
              </a:spcAft>
              <a:buClr>
                <a:schemeClr val="accent3"/>
              </a:buClr>
              <a:buFont typeface="Wingdings 2"/>
              <a:buChar char=""/>
              <a:defRPr/>
            </a:pPr>
            <a:r>
              <a:rPr lang="en-US" sz="2800" dirty="0"/>
              <a:t>You are your child’s first teacher.</a:t>
            </a:r>
          </a:p>
          <a:p>
            <a:pPr marL="274320" indent="-274320" eaLnBrk="1" fontAlgn="auto" hangingPunct="1">
              <a:spcAft>
                <a:spcPts val="0"/>
              </a:spcAft>
              <a:buClr>
                <a:schemeClr val="accent3"/>
              </a:buClr>
              <a:buFont typeface="Wingdings 2"/>
              <a:buChar char=""/>
              <a:defRPr/>
            </a:pPr>
            <a:r>
              <a:rPr lang="en-US" sz="2800" dirty="0"/>
              <a:t>You have the ability to influence your child’s education more than any teacher or school.</a:t>
            </a:r>
          </a:p>
          <a:p>
            <a:pPr marL="274320" indent="-274320" eaLnBrk="1" fontAlgn="auto" hangingPunct="1">
              <a:spcAft>
                <a:spcPts val="0"/>
              </a:spcAft>
              <a:buClr>
                <a:schemeClr val="accent3"/>
              </a:buClr>
              <a:buFont typeface="Wingdings 2"/>
              <a:buChar char=""/>
              <a:defRPr/>
            </a:pPr>
            <a:r>
              <a:rPr lang="en-US" sz="2800" dirty="0"/>
              <a:t>Make sure your child(</a:t>
            </a:r>
            <a:r>
              <a:rPr lang="en-US" sz="2800" dirty="0" err="1"/>
              <a:t>ren</a:t>
            </a:r>
            <a:r>
              <a:rPr lang="en-US" sz="2800" dirty="0"/>
              <a:t>) knows that </a:t>
            </a:r>
            <a:r>
              <a:rPr lang="en-US" sz="2800" b="1" i="1" u="sng" dirty="0"/>
              <a:t>you</a:t>
            </a:r>
            <a:r>
              <a:rPr lang="en-US" sz="2800" dirty="0"/>
              <a:t> feel school is important.</a:t>
            </a:r>
          </a:p>
        </p:txBody>
      </p:sp>
      <p:pic>
        <p:nvPicPr>
          <p:cNvPr id="27652" name="Picture 3">
            <a:extLst>
              <a:ext uri="{FF2B5EF4-FFF2-40B4-BE49-F238E27FC236}">
                <a16:creationId xmlns:a16="http://schemas.microsoft.com/office/drawing/2014/main" id="{F9FB9333-B399-4759-85EE-89761773E6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19600"/>
            <a:ext cx="8229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563D28F-1FB9-483E-BB45-34DE63EF056B}"/>
              </a:ext>
            </a:extLst>
          </p:cNvPr>
          <p:cNvSpPr>
            <a:spLocks noGrp="1"/>
          </p:cNvSpPr>
          <p:nvPr>
            <p:ph type="title"/>
          </p:nvPr>
        </p:nvSpPr>
        <p:spPr/>
        <p:txBody>
          <a:bodyPr/>
          <a:lstStyle/>
          <a:p>
            <a:r>
              <a:rPr lang="en-US" altLang="en-US"/>
              <a:t>Principal’s Welcome</a:t>
            </a:r>
          </a:p>
        </p:txBody>
      </p:sp>
      <p:sp>
        <p:nvSpPr>
          <p:cNvPr id="7171" name="Content Placeholder 2">
            <a:extLst>
              <a:ext uri="{FF2B5EF4-FFF2-40B4-BE49-F238E27FC236}">
                <a16:creationId xmlns:a16="http://schemas.microsoft.com/office/drawing/2014/main" id="{242EC17F-0337-45E5-9BC8-8BD91BCBA184}"/>
              </a:ext>
            </a:extLst>
          </p:cNvPr>
          <p:cNvSpPr>
            <a:spLocks noGrp="1"/>
          </p:cNvSpPr>
          <p:nvPr>
            <p:ph idx="1"/>
          </p:nvPr>
        </p:nvSpPr>
        <p:spPr/>
        <p:txBody>
          <a:bodyPr/>
          <a:lstStyle/>
          <a:p>
            <a:r>
              <a:rPr lang="en-US" altLang="en-US" dirty="0"/>
              <a:t>Vision – We want students to leave Lee Elementary with the academic skills as well as the character traits that will make them successful in life.</a:t>
            </a:r>
          </a:p>
          <a:p>
            <a:r>
              <a:rPr lang="en-US" altLang="en-US" dirty="0"/>
              <a:t>Mission – Inspired learning!  We believe if we inspire our students, all of them will learn.  Inspiration comes through establishing a warm, creative environment where students feel not only physically safe and secure, but confident enough to aim for high expectations.  All staff members participate in the cultivation of our positive atmosphere with encouraging words and constant support for our students.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7A40288-0637-4737-B80C-DBC9FDB02307}"/>
              </a:ext>
            </a:extLst>
          </p:cNvPr>
          <p:cNvSpPr>
            <a:spLocks noGrp="1"/>
          </p:cNvSpPr>
          <p:nvPr>
            <p:ph type="title"/>
          </p:nvPr>
        </p:nvSpPr>
        <p:spPr>
          <a:xfrm>
            <a:off x="457200" y="457200"/>
            <a:ext cx="8229600" cy="914400"/>
          </a:xfrm>
        </p:spPr>
        <p:txBody>
          <a:bodyPr/>
          <a:lstStyle/>
          <a:p>
            <a:pPr algn="ctr" eaLnBrk="1" hangingPunct="1"/>
            <a:r>
              <a:rPr lang="en-US" altLang="en-US"/>
              <a:t>Support Your Child’s Education</a:t>
            </a:r>
          </a:p>
        </p:txBody>
      </p:sp>
      <p:sp>
        <p:nvSpPr>
          <p:cNvPr id="27651" name="Content Placeholder 2">
            <a:extLst>
              <a:ext uri="{FF2B5EF4-FFF2-40B4-BE49-F238E27FC236}">
                <a16:creationId xmlns:a16="http://schemas.microsoft.com/office/drawing/2014/main" id="{27370A3E-DA4F-46AD-A9D0-FFAEF670DFCE}"/>
              </a:ext>
            </a:extLst>
          </p:cNvPr>
          <p:cNvSpPr>
            <a:spLocks noGrp="1"/>
          </p:cNvSpPr>
          <p:nvPr>
            <p:ph sz="half" idx="1"/>
          </p:nvPr>
        </p:nvSpPr>
        <p:spPr>
          <a:xfrm>
            <a:off x="304800" y="1371600"/>
            <a:ext cx="8610600" cy="5257800"/>
          </a:xfrm>
        </p:spPr>
        <p:txBody>
          <a:bodyPr/>
          <a:lstStyle/>
          <a:p>
            <a:pPr eaLnBrk="1" hangingPunct="1"/>
            <a:r>
              <a:rPr lang="en-US" altLang="en-US" sz="2800"/>
              <a:t>Praise your child’s efforts</a:t>
            </a:r>
          </a:p>
          <a:p>
            <a:pPr eaLnBrk="1" hangingPunct="1"/>
            <a:r>
              <a:rPr lang="en-US" altLang="en-US" sz="2800"/>
              <a:t>Celebrate successes </a:t>
            </a:r>
          </a:p>
          <a:p>
            <a:pPr eaLnBrk="1" hangingPunct="1"/>
            <a:r>
              <a:rPr lang="en-US" altLang="en-US" sz="2800"/>
              <a:t>Make sure your child is at school and on time EVERYDAY (unless they are running fever or have virus issues)!</a:t>
            </a:r>
          </a:p>
          <a:p>
            <a:pPr eaLnBrk="1" hangingPunct="1"/>
            <a:r>
              <a:rPr lang="en-US" altLang="en-US" sz="2800"/>
              <a:t>Provide a quiet place for homework</a:t>
            </a:r>
          </a:p>
          <a:p>
            <a:pPr eaLnBrk="1" hangingPunct="1"/>
            <a:r>
              <a:rPr lang="en-US" altLang="en-US" sz="2800"/>
              <a:t>Show interest in your child’s school day by asking questions</a:t>
            </a:r>
          </a:p>
          <a:p>
            <a:pPr eaLnBrk="1" hangingPunct="1"/>
            <a:r>
              <a:rPr lang="en-US" altLang="en-US" sz="2800"/>
              <a:t>Read to your child and/or have your child read to you</a:t>
            </a:r>
          </a:p>
          <a:p>
            <a:pPr eaLnBrk="1" hangingPunct="1"/>
            <a:r>
              <a:rPr lang="en-US" altLang="en-US" sz="2800"/>
              <a:t>Limit TV &amp; gaming time</a:t>
            </a:r>
          </a:p>
          <a:p>
            <a:pPr eaLnBrk="1" hangingPunct="1"/>
            <a:endParaRPr lang="en-US" altLang="en-US" sz="2800"/>
          </a:p>
          <a:p>
            <a:pPr eaLnBrk="1" hangingPunct="1"/>
            <a:endParaRPr lang="en-US" altLang="en-US" sz="2800"/>
          </a:p>
          <a:p>
            <a:pPr eaLnBrk="1" hangingPunct="1"/>
            <a:endParaRPr lang="en-US" altLang="en-US" sz="2800"/>
          </a:p>
          <a:p>
            <a:pPr eaLnBrk="1" hangingPunct="1"/>
            <a:endParaRPr lang="en-US" altLang="en-US" sz="2800"/>
          </a:p>
        </p:txBody>
      </p:sp>
      <p:pic>
        <p:nvPicPr>
          <p:cNvPr id="28676" name="Picture 3">
            <a:extLst>
              <a:ext uri="{FF2B5EF4-FFF2-40B4-BE49-F238E27FC236}">
                <a16:creationId xmlns:a16="http://schemas.microsoft.com/office/drawing/2014/main" id="{415B7F66-8D92-425B-82C6-0EF3F52CF14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5635625"/>
            <a:ext cx="1262063"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Effect transition="in" filter="fade">
                                      <p:cBhvr>
                                        <p:cTn id="14" dur="1000"/>
                                        <p:tgtEl>
                                          <p:spTgt spid="27651">
                                            <p:txEl>
                                              <p:pRg st="1" end="1"/>
                                            </p:txEl>
                                          </p:spTgt>
                                        </p:tgtEl>
                                      </p:cBhvr>
                                    </p:animEffect>
                                    <p:anim calcmode="lin" valueType="num">
                                      <p:cBhvr>
                                        <p:cTn id="15"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651">
                                            <p:txEl>
                                              <p:pRg st="2" end="2"/>
                                            </p:txEl>
                                          </p:spTgt>
                                        </p:tgtEl>
                                        <p:attrNameLst>
                                          <p:attrName>style.visibility</p:attrName>
                                        </p:attrNameLst>
                                      </p:cBhvr>
                                      <p:to>
                                        <p:strVal val="visible"/>
                                      </p:to>
                                    </p:set>
                                    <p:animEffect transition="in" filter="fade">
                                      <p:cBhvr>
                                        <p:cTn id="21" dur="1000"/>
                                        <p:tgtEl>
                                          <p:spTgt spid="27651">
                                            <p:txEl>
                                              <p:pRg st="2" end="2"/>
                                            </p:txEl>
                                          </p:spTgt>
                                        </p:tgtEl>
                                      </p:cBhvr>
                                    </p:animEffect>
                                    <p:anim calcmode="lin" valueType="num">
                                      <p:cBhvr>
                                        <p:cTn id="22"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7651">
                                            <p:txEl>
                                              <p:pRg st="3" end="3"/>
                                            </p:txEl>
                                          </p:spTgt>
                                        </p:tgtEl>
                                        <p:attrNameLst>
                                          <p:attrName>style.visibility</p:attrName>
                                        </p:attrNameLst>
                                      </p:cBhvr>
                                      <p:to>
                                        <p:strVal val="visible"/>
                                      </p:to>
                                    </p:set>
                                    <p:animEffect transition="in" filter="fade">
                                      <p:cBhvr>
                                        <p:cTn id="28" dur="1000"/>
                                        <p:tgtEl>
                                          <p:spTgt spid="27651">
                                            <p:txEl>
                                              <p:pRg st="3" end="3"/>
                                            </p:txEl>
                                          </p:spTgt>
                                        </p:tgtEl>
                                      </p:cBhvr>
                                    </p:animEffect>
                                    <p:anim calcmode="lin" valueType="num">
                                      <p:cBhvr>
                                        <p:cTn id="29"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651">
                                            <p:txEl>
                                              <p:pRg st="4" end="4"/>
                                            </p:txEl>
                                          </p:spTgt>
                                        </p:tgtEl>
                                        <p:attrNameLst>
                                          <p:attrName>style.visibility</p:attrName>
                                        </p:attrNameLst>
                                      </p:cBhvr>
                                      <p:to>
                                        <p:strVal val="visible"/>
                                      </p:to>
                                    </p:set>
                                    <p:animEffect transition="in" filter="fade">
                                      <p:cBhvr>
                                        <p:cTn id="35" dur="1000"/>
                                        <p:tgtEl>
                                          <p:spTgt spid="27651">
                                            <p:txEl>
                                              <p:pRg st="4" end="4"/>
                                            </p:txEl>
                                          </p:spTgt>
                                        </p:tgtEl>
                                      </p:cBhvr>
                                    </p:animEffect>
                                    <p:anim calcmode="lin" valueType="num">
                                      <p:cBhvr>
                                        <p:cTn id="36" dur="10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76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7651">
                                            <p:txEl>
                                              <p:pRg st="5" end="5"/>
                                            </p:txEl>
                                          </p:spTgt>
                                        </p:tgtEl>
                                        <p:attrNameLst>
                                          <p:attrName>style.visibility</p:attrName>
                                        </p:attrNameLst>
                                      </p:cBhvr>
                                      <p:to>
                                        <p:strVal val="visible"/>
                                      </p:to>
                                    </p:set>
                                    <p:animEffect transition="in" filter="fade">
                                      <p:cBhvr>
                                        <p:cTn id="42" dur="1000"/>
                                        <p:tgtEl>
                                          <p:spTgt spid="27651">
                                            <p:txEl>
                                              <p:pRg st="5" end="5"/>
                                            </p:txEl>
                                          </p:spTgt>
                                        </p:tgtEl>
                                      </p:cBhvr>
                                    </p:animEffect>
                                    <p:anim calcmode="lin" valueType="num">
                                      <p:cBhvr>
                                        <p:cTn id="43" dur="10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765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7651">
                                            <p:txEl>
                                              <p:pRg st="6" end="6"/>
                                            </p:txEl>
                                          </p:spTgt>
                                        </p:tgtEl>
                                        <p:attrNameLst>
                                          <p:attrName>style.visibility</p:attrName>
                                        </p:attrNameLst>
                                      </p:cBhvr>
                                      <p:to>
                                        <p:strVal val="visible"/>
                                      </p:to>
                                    </p:set>
                                    <p:animEffect transition="in" filter="fade">
                                      <p:cBhvr>
                                        <p:cTn id="49" dur="1000"/>
                                        <p:tgtEl>
                                          <p:spTgt spid="27651">
                                            <p:txEl>
                                              <p:pRg st="6" end="6"/>
                                            </p:txEl>
                                          </p:spTgt>
                                        </p:tgtEl>
                                      </p:cBhvr>
                                    </p:animEffect>
                                    <p:anim calcmode="lin" valueType="num">
                                      <p:cBhvr>
                                        <p:cTn id="50" dur="10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765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837471A3-95F4-4D45-9F2A-30A682B45AB9}"/>
              </a:ext>
            </a:extLst>
          </p:cNvPr>
          <p:cNvSpPr>
            <a:spLocks noGrp="1"/>
          </p:cNvSpPr>
          <p:nvPr>
            <p:ph type="title"/>
          </p:nvPr>
        </p:nvSpPr>
        <p:spPr>
          <a:xfrm>
            <a:off x="457200" y="704850"/>
            <a:ext cx="8229600" cy="1143000"/>
          </a:xfrm>
        </p:spPr>
        <p:txBody>
          <a:bodyPr/>
          <a:lstStyle/>
          <a:p>
            <a:r>
              <a:rPr lang="en-US" altLang="en-US"/>
              <a:t>What do we have to offer?</a:t>
            </a:r>
          </a:p>
        </p:txBody>
      </p:sp>
      <p:sp>
        <p:nvSpPr>
          <p:cNvPr id="28675" name="Content Placeholder 2">
            <a:extLst>
              <a:ext uri="{FF2B5EF4-FFF2-40B4-BE49-F238E27FC236}">
                <a16:creationId xmlns:a16="http://schemas.microsoft.com/office/drawing/2014/main" id="{EC4664C2-2946-411B-A40C-E31978BA0B4D}"/>
              </a:ext>
            </a:extLst>
          </p:cNvPr>
          <p:cNvSpPr>
            <a:spLocks noGrp="1"/>
          </p:cNvSpPr>
          <p:nvPr>
            <p:ph sz="half" idx="1"/>
          </p:nvPr>
        </p:nvSpPr>
        <p:spPr>
          <a:xfrm>
            <a:off x="304800" y="1847850"/>
            <a:ext cx="4038600" cy="4433888"/>
          </a:xfrm>
        </p:spPr>
        <p:txBody>
          <a:bodyPr/>
          <a:lstStyle/>
          <a:p>
            <a:r>
              <a:rPr lang="en-US" altLang="en-US"/>
              <a:t>Attendance Initiatives</a:t>
            </a:r>
          </a:p>
          <a:p>
            <a:r>
              <a:rPr lang="en-US" altLang="en-US"/>
              <a:t>PBIS Initiatives</a:t>
            </a:r>
          </a:p>
        </p:txBody>
      </p:sp>
      <p:pic>
        <p:nvPicPr>
          <p:cNvPr id="29700" name="Picture 1">
            <a:extLst>
              <a:ext uri="{FF2B5EF4-FFF2-40B4-BE49-F238E27FC236}">
                <a16:creationId xmlns:a16="http://schemas.microsoft.com/office/drawing/2014/main" id="{451A2E7D-26AF-412E-96EC-C5A8EF285B6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963707">
            <a:off x="1295400" y="3200400"/>
            <a:ext cx="2733675"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2">
            <a:extLst>
              <a:ext uri="{FF2B5EF4-FFF2-40B4-BE49-F238E27FC236}">
                <a16:creationId xmlns:a16="http://schemas.microsoft.com/office/drawing/2014/main" id="{6CED0986-7325-429F-B12E-C3652039D1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653187">
            <a:off x="4724400" y="2659063"/>
            <a:ext cx="28479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3E00D588-E6C8-4C15-A07B-ECF5B93EFDE8}"/>
              </a:ext>
            </a:extLst>
          </p:cNvPr>
          <p:cNvSpPr>
            <a:spLocks noGrp="1"/>
          </p:cNvSpPr>
          <p:nvPr>
            <p:ph type="title"/>
          </p:nvPr>
        </p:nvSpPr>
        <p:spPr>
          <a:xfrm>
            <a:off x="457200" y="704850"/>
            <a:ext cx="8229600" cy="1143000"/>
          </a:xfrm>
        </p:spPr>
        <p:txBody>
          <a:bodyPr/>
          <a:lstStyle/>
          <a:p>
            <a:pPr algn="ctr" eaLnBrk="1" hangingPunct="1"/>
            <a:r>
              <a:rPr lang="en-US" altLang="en-US" sz="3600"/>
              <a:t>Communication is the Path to Successful Parent Involvement</a:t>
            </a:r>
          </a:p>
        </p:txBody>
      </p:sp>
      <p:sp>
        <p:nvSpPr>
          <p:cNvPr id="29699" name="Content Placeholder 2">
            <a:extLst>
              <a:ext uri="{FF2B5EF4-FFF2-40B4-BE49-F238E27FC236}">
                <a16:creationId xmlns:a16="http://schemas.microsoft.com/office/drawing/2014/main" id="{83409061-80CE-46EF-BE7E-A268A6E1D53A}"/>
              </a:ext>
            </a:extLst>
          </p:cNvPr>
          <p:cNvSpPr>
            <a:spLocks noGrp="1"/>
          </p:cNvSpPr>
          <p:nvPr>
            <p:ph sz="half" idx="1"/>
          </p:nvPr>
        </p:nvSpPr>
        <p:spPr>
          <a:xfrm>
            <a:off x="457200" y="1920875"/>
            <a:ext cx="8229600" cy="4433888"/>
          </a:xfrm>
        </p:spPr>
        <p:txBody>
          <a:bodyPr/>
          <a:lstStyle/>
          <a:p>
            <a:pPr eaLnBrk="1" hangingPunct="1"/>
            <a:r>
              <a:rPr lang="en-US" altLang="en-US" sz="2200"/>
              <a:t>Attend parent-teacher conferences (have your questions written down)</a:t>
            </a:r>
          </a:p>
          <a:p>
            <a:pPr eaLnBrk="1" hangingPunct="1"/>
            <a:r>
              <a:rPr lang="en-US" altLang="en-US" sz="2200"/>
              <a:t>Check Parent Portal weekly (this should be up and running very soon, be on the look out for the announcement)</a:t>
            </a:r>
          </a:p>
          <a:p>
            <a:pPr eaLnBrk="1" hangingPunct="1"/>
            <a:r>
              <a:rPr lang="en-US" altLang="en-US" sz="2200"/>
              <a:t>Attend school events and parent trainings</a:t>
            </a:r>
          </a:p>
          <a:p>
            <a:pPr eaLnBrk="1" hangingPunct="1"/>
            <a:r>
              <a:rPr lang="en-US" altLang="en-US" sz="2200"/>
              <a:t>Volunteer  when you are able at the school</a:t>
            </a:r>
          </a:p>
          <a:p>
            <a:pPr eaLnBrk="1" hangingPunct="1"/>
            <a:r>
              <a:rPr lang="en-US" altLang="en-US" sz="2200"/>
              <a:t>Join parents’ organizations and/or the School Advisory Council</a:t>
            </a:r>
          </a:p>
          <a:p>
            <a:pPr eaLnBrk="1" hangingPunct="1"/>
            <a:r>
              <a:rPr lang="en-US" altLang="en-US" sz="2200"/>
              <a:t>Keep teachers informed of changes in your child’s life</a:t>
            </a:r>
          </a:p>
          <a:p>
            <a:pPr eaLnBrk="1" hangingPunct="1"/>
            <a:r>
              <a:rPr lang="en-US" altLang="en-US" sz="2200"/>
              <a:t>Complete surveys so that your input is given</a:t>
            </a:r>
          </a:p>
          <a:p>
            <a:pPr eaLnBrk="1" hangingPunct="1"/>
            <a:r>
              <a:rPr lang="en-US" altLang="en-US" sz="2200"/>
              <a:t>Keep informed by reading flyers, and listening to automated messages</a:t>
            </a:r>
          </a:p>
          <a:p>
            <a:pPr eaLnBrk="1" hangingPunct="1"/>
            <a:endParaRPr lang="en-US" altLang="en-US" sz="2000"/>
          </a:p>
          <a:p>
            <a:pPr eaLnBrk="1" hangingPunct="1"/>
            <a:endParaRPr lang="en-US" altLang="en-US" sz="2000"/>
          </a:p>
          <a:p>
            <a:pPr eaLnBrk="1" hangingPunct="1"/>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heel(1)">
                                      <p:cBhvr>
                                        <p:cTn id="7" dur="20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heel(1)">
                                      <p:cBhvr>
                                        <p:cTn id="12" dur="20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heel(1)">
                                      <p:cBhvr>
                                        <p:cTn id="17" dur="20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heel(1)">
                                      <p:cBhvr>
                                        <p:cTn id="22" dur="20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heel(1)">
                                      <p:cBhvr>
                                        <p:cTn id="27" dur="20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wheel(1)">
                                      <p:cBhvr>
                                        <p:cTn id="32" dur="2000"/>
                                        <p:tgtEl>
                                          <p:spTgt spid="296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9699">
                                            <p:txEl>
                                              <p:pRg st="6" end="6"/>
                                            </p:txEl>
                                          </p:spTgt>
                                        </p:tgtEl>
                                        <p:attrNameLst>
                                          <p:attrName>style.visibility</p:attrName>
                                        </p:attrNameLst>
                                      </p:cBhvr>
                                      <p:to>
                                        <p:strVal val="visible"/>
                                      </p:to>
                                    </p:set>
                                    <p:animEffect transition="in" filter="wheel(1)">
                                      <p:cBhvr>
                                        <p:cTn id="37" dur="2000"/>
                                        <p:tgtEl>
                                          <p:spTgt spid="2969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9699">
                                            <p:txEl>
                                              <p:pRg st="7" end="7"/>
                                            </p:txEl>
                                          </p:spTgt>
                                        </p:tgtEl>
                                        <p:attrNameLst>
                                          <p:attrName>style.visibility</p:attrName>
                                        </p:attrNameLst>
                                      </p:cBhvr>
                                      <p:to>
                                        <p:strVal val="visible"/>
                                      </p:to>
                                    </p:set>
                                    <p:animEffect transition="in" filter="wheel(1)">
                                      <p:cBhvr>
                                        <p:cTn id="42" dur="2000"/>
                                        <p:tgtEl>
                                          <p:spTgt spid="29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B9DC152-EFD3-4601-A19E-8B430A5E32B4}"/>
              </a:ext>
            </a:extLst>
          </p:cNvPr>
          <p:cNvSpPr>
            <a:spLocks noGrp="1"/>
          </p:cNvSpPr>
          <p:nvPr>
            <p:ph type="title"/>
          </p:nvPr>
        </p:nvSpPr>
        <p:spPr/>
        <p:txBody>
          <a:bodyPr/>
          <a:lstStyle/>
          <a:p>
            <a:pPr algn="ctr" eaLnBrk="1" hangingPunct="1"/>
            <a:r>
              <a:rPr lang="en-US" altLang="en-US"/>
              <a:t>Parent’s Rights</a:t>
            </a:r>
          </a:p>
        </p:txBody>
      </p:sp>
      <p:sp>
        <p:nvSpPr>
          <p:cNvPr id="3" name="Content Placeholder 2">
            <a:extLst>
              <a:ext uri="{FF2B5EF4-FFF2-40B4-BE49-F238E27FC236}">
                <a16:creationId xmlns:a16="http://schemas.microsoft.com/office/drawing/2014/main" id="{DB24010C-5F2E-4F14-BF39-C5F80079F670}"/>
              </a:ext>
            </a:extLst>
          </p:cNvPr>
          <p:cNvSpPr>
            <a:spLocks noGrp="1"/>
          </p:cNvSpPr>
          <p:nvPr>
            <p:ph idx="1"/>
          </p:nvPr>
        </p:nvSpPr>
        <p:spPr/>
        <p:txBody>
          <a:bodyPr rtlCol="0">
            <a:normAutofit/>
          </a:bodyPr>
          <a:lstStyle/>
          <a:p>
            <a:pPr marL="274320" indent="-274320" eaLnBrk="1" fontAlgn="auto" hangingPunct="1">
              <a:spcAft>
                <a:spcPts val="0"/>
              </a:spcAft>
              <a:buClr>
                <a:schemeClr val="accent3"/>
              </a:buClr>
              <a:buFont typeface="Wingdings 2"/>
              <a:buChar char=""/>
              <a:defRPr/>
            </a:pPr>
            <a:r>
              <a:rPr lang="en-US" dirty="0"/>
              <a:t>Be involved and request regular meetings to express your opinions and concerns</a:t>
            </a:r>
          </a:p>
          <a:p>
            <a:pPr marL="274320" indent="-274320" eaLnBrk="1" fontAlgn="auto" hangingPunct="1">
              <a:spcAft>
                <a:spcPts val="0"/>
              </a:spcAft>
              <a:buClr>
                <a:schemeClr val="accent3"/>
              </a:buClr>
              <a:buFont typeface="Wingdings 2"/>
              <a:buChar char=""/>
              <a:defRPr/>
            </a:pPr>
            <a:r>
              <a:rPr lang="en-US" dirty="0"/>
              <a:t>Be provided information on your child’s level of achievement on assessments </a:t>
            </a:r>
          </a:p>
          <a:p>
            <a:pPr marL="274320" indent="-274320" eaLnBrk="1" fontAlgn="auto" hangingPunct="1">
              <a:spcAft>
                <a:spcPts val="0"/>
              </a:spcAft>
              <a:buClr>
                <a:schemeClr val="accent3"/>
              </a:buClr>
              <a:buFont typeface="Wingdings 2"/>
              <a:buChar char=""/>
              <a:defRPr/>
            </a:pPr>
            <a:r>
              <a:rPr lang="en-US" dirty="0"/>
              <a:t>Request and receive information on the qualifications of your child’s teacher and/or para</a:t>
            </a:r>
          </a:p>
          <a:p>
            <a:pPr marL="274320" indent="-274320" eaLnBrk="1" fontAlgn="auto" hangingPunct="1">
              <a:spcAft>
                <a:spcPts val="0"/>
              </a:spcAft>
              <a:buClr>
                <a:schemeClr val="accent3"/>
              </a:buClr>
              <a:buFont typeface="Wingdings 2"/>
              <a:buChar char=""/>
              <a:defRPr/>
            </a:pPr>
            <a:r>
              <a:rPr lang="en-US" dirty="0"/>
              <a:t>Be informed if your child is taught by a non state-certified teacher</a:t>
            </a:r>
          </a:p>
          <a:p>
            <a:pPr marL="0" indent="0" eaLnBrk="1" fontAlgn="auto" hangingPunct="1">
              <a:spcAft>
                <a:spcPts val="0"/>
              </a:spcAft>
              <a:buClr>
                <a:schemeClr val="accent3"/>
              </a:buClr>
              <a:buFont typeface="Wingdings 2" panose="05020102010507070707" pitchFamily="18" charset="2"/>
              <a:buNone/>
              <a:defRPr/>
            </a:pPr>
            <a:endParaRPr lang="en-US" dirty="0"/>
          </a:p>
        </p:txBody>
      </p:sp>
      <p:pic>
        <p:nvPicPr>
          <p:cNvPr id="31748" name="Picture 3">
            <a:extLst>
              <a:ext uri="{FF2B5EF4-FFF2-40B4-BE49-F238E27FC236}">
                <a16:creationId xmlns:a16="http://schemas.microsoft.com/office/drawing/2014/main" id="{D20B10CC-1FE3-4E35-AD03-8E670775BD4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193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DA7093B5-3B07-4C43-93BF-D109782CB9DF}"/>
              </a:ext>
            </a:extLst>
          </p:cNvPr>
          <p:cNvSpPr>
            <a:spLocks noGrp="1"/>
          </p:cNvSpPr>
          <p:nvPr>
            <p:ph type="title"/>
          </p:nvPr>
        </p:nvSpPr>
        <p:spPr/>
        <p:txBody>
          <a:bodyPr/>
          <a:lstStyle/>
          <a:p>
            <a:r>
              <a:rPr lang="en-US" altLang="en-US"/>
              <a:t>Parent’s Rights</a:t>
            </a:r>
          </a:p>
        </p:txBody>
      </p:sp>
      <p:sp>
        <p:nvSpPr>
          <p:cNvPr id="31747" name="Content Placeholder 2">
            <a:extLst>
              <a:ext uri="{FF2B5EF4-FFF2-40B4-BE49-F238E27FC236}">
                <a16:creationId xmlns:a16="http://schemas.microsoft.com/office/drawing/2014/main" id="{C0BC52D7-4617-42B7-9026-6622AABF968A}"/>
              </a:ext>
            </a:extLst>
          </p:cNvPr>
          <p:cNvSpPr>
            <a:spLocks noGrp="1"/>
          </p:cNvSpPr>
          <p:nvPr>
            <p:ph idx="1"/>
          </p:nvPr>
        </p:nvSpPr>
        <p:spPr/>
        <p:txBody>
          <a:bodyPr/>
          <a:lstStyle/>
          <a:p>
            <a:r>
              <a:rPr lang="en-US" altLang="en-US"/>
              <a:t>Additionally, parents have the right to request information regarding the qualifications of their child’s teacher. </a:t>
            </a:r>
          </a:p>
          <a:p>
            <a:r>
              <a:rPr lang="en-US" altLang="en-US"/>
              <a:t>Parents must follow the school procedure to request this information. </a:t>
            </a:r>
          </a:p>
          <a:p>
            <a:r>
              <a:rPr lang="en-US" altLang="en-US"/>
              <a:t>Check with your school office to make these requests. </a:t>
            </a:r>
          </a:p>
        </p:txBody>
      </p:sp>
      <p:pic>
        <p:nvPicPr>
          <p:cNvPr id="32772" name="Picture 3">
            <a:extLst>
              <a:ext uri="{FF2B5EF4-FFF2-40B4-BE49-F238E27FC236}">
                <a16:creationId xmlns:a16="http://schemas.microsoft.com/office/drawing/2014/main" id="{6EA97016-F93F-45BA-A971-48402D4AA2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538663"/>
            <a:ext cx="302895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0902EE9-4662-41DF-987A-632015908DA4}"/>
              </a:ext>
            </a:extLst>
          </p:cNvPr>
          <p:cNvSpPr>
            <a:spLocks noGrp="1"/>
          </p:cNvSpPr>
          <p:nvPr>
            <p:ph type="title"/>
          </p:nvPr>
        </p:nvSpPr>
        <p:spPr/>
        <p:txBody>
          <a:bodyPr/>
          <a:lstStyle/>
          <a:p>
            <a:r>
              <a:rPr lang="en-US" altLang="en-US"/>
              <a:t>Annual Evaluation</a:t>
            </a:r>
          </a:p>
        </p:txBody>
      </p:sp>
      <p:sp>
        <p:nvSpPr>
          <p:cNvPr id="32771" name="Content Placeholder 2">
            <a:extLst>
              <a:ext uri="{FF2B5EF4-FFF2-40B4-BE49-F238E27FC236}">
                <a16:creationId xmlns:a16="http://schemas.microsoft.com/office/drawing/2014/main" id="{DCAF8DE6-A77B-4AA8-9424-EC5284F41BD6}"/>
              </a:ext>
            </a:extLst>
          </p:cNvPr>
          <p:cNvSpPr>
            <a:spLocks noGrp="1"/>
          </p:cNvSpPr>
          <p:nvPr>
            <p:ph idx="1"/>
          </p:nvPr>
        </p:nvSpPr>
        <p:spPr/>
        <p:txBody>
          <a:bodyPr/>
          <a:lstStyle/>
          <a:p>
            <a:r>
              <a:rPr lang="en-US" altLang="en-US"/>
              <a:t>The content and effectiveness of the parent and family engagement policy and program must be evaluated annually. </a:t>
            </a:r>
          </a:p>
          <a:p>
            <a:r>
              <a:rPr lang="en-US" altLang="en-US"/>
              <a:t>The evaluation identifies barriers to participation in parent and family engagement activities.</a:t>
            </a:r>
          </a:p>
          <a:p>
            <a:r>
              <a:rPr lang="en-US" altLang="en-US"/>
              <a:t>Data input may include…</a:t>
            </a:r>
          </a:p>
          <a:p>
            <a:pPr lvl="1"/>
            <a:r>
              <a:rPr lang="en-US" altLang="en-US"/>
              <a:t>Parent questionnaires and surveys</a:t>
            </a:r>
          </a:p>
          <a:p>
            <a:pPr lvl="1"/>
            <a:r>
              <a:rPr lang="en-US" altLang="en-US"/>
              <a:t>Focus groups</a:t>
            </a:r>
          </a:p>
          <a:p>
            <a:pPr lvl="1"/>
            <a:r>
              <a:rPr lang="en-US" altLang="en-US"/>
              <a:t>Parent advisory committee input</a:t>
            </a:r>
          </a:p>
          <a:p>
            <a:pPr lvl="1"/>
            <a:endParaRPr lang="en-US" altLang="en-US"/>
          </a:p>
        </p:txBody>
      </p:sp>
      <p:pic>
        <p:nvPicPr>
          <p:cNvPr id="33796" name="Picture 3">
            <a:extLst>
              <a:ext uri="{FF2B5EF4-FFF2-40B4-BE49-F238E27FC236}">
                <a16:creationId xmlns:a16="http://schemas.microsoft.com/office/drawing/2014/main" id="{9F638590-CDBF-4EF3-A5A2-AB7F69868D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800600"/>
            <a:ext cx="2590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fade">
                                      <p:cBhvr>
                                        <p:cTn id="14" dur="1000"/>
                                        <p:tgtEl>
                                          <p:spTgt spid="32771">
                                            <p:txEl>
                                              <p:pRg st="1" end="1"/>
                                            </p:txEl>
                                          </p:spTgt>
                                        </p:tgtEl>
                                      </p:cBhvr>
                                    </p:animEffect>
                                    <p:anim calcmode="lin" valueType="num">
                                      <p:cBhvr>
                                        <p:cTn id="15"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2771">
                                            <p:txEl>
                                              <p:pRg st="2" end="2"/>
                                            </p:txEl>
                                          </p:spTgt>
                                        </p:tgtEl>
                                        <p:attrNameLst>
                                          <p:attrName>style.visibility</p:attrName>
                                        </p:attrNameLst>
                                      </p:cBhvr>
                                      <p:to>
                                        <p:strVal val="visible"/>
                                      </p:to>
                                    </p:set>
                                    <p:animEffect transition="in" filter="fade">
                                      <p:cBhvr>
                                        <p:cTn id="21" dur="1000"/>
                                        <p:tgtEl>
                                          <p:spTgt spid="32771">
                                            <p:txEl>
                                              <p:pRg st="2" end="2"/>
                                            </p:txEl>
                                          </p:spTgt>
                                        </p:tgtEl>
                                      </p:cBhvr>
                                    </p:animEffect>
                                    <p:anim calcmode="lin" valueType="num">
                                      <p:cBhvr>
                                        <p:cTn id="22" dur="10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2771">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2771">
                                            <p:txEl>
                                              <p:pRg st="3" end="3"/>
                                            </p:txEl>
                                          </p:spTgt>
                                        </p:tgtEl>
                                        <p:attrNameLst>
                                          <p:attrName>style.visibility</p:attrName>
                                        </p:attrNameLst>
                                      </p:cBhvr>
                                      <p:to>
                                        <p:strVal val="visible"/>
                                      </p:to>
                                    </p:set>
                                    <p:animEffect transition="in" filter="fade">
                                      <p:cBhvr>
                                        <p:cTn id="26" dur="1000"/>
                                        <p:tgtEl>
                                          <p:spTgt spid="32771">
                                            <p:txEl>
                                              <p:pRg st="3" end="3"/>
                                            </p:txEl>
                                          </p:spTgt>
                                        </p:tgtEl>
                                      </p:cBhvr>
                                    </p:animEffect>
                                    <p:anim calcmode="lin" valueType="num">
                                      <p:cBhvr>
                                        <p:cTn id="27" dur="10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2771">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Effect transition="in" filter="fade">
                                      <p:cBhvr>
                                        <p:cTn id="31" dur="1000"/>
                                        <p:tgtEl>
                                          <p:spTgt spid="32771">
                                            <p:txEl>
                                              <p:pRg st="4" end="4"/>
                                            </p:txEl>
                                          </p:spTgt>
                                        </p:tgtEl>
                                      </p:cBhvr>
                                    </p:animEffect>
                                    <p:anim calcmode="lin" valueType="num">
                                      <p:cBhvr>
                                        <p:cTn id="32" dur="10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2771">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2771">
                                            <p:txEl>
                                              <p:pRg st="5" end="5"/>
                                            </p:txEl>
                                          </p:spTgt>
                                        </p:tgtEl>
                                        <p:attrNameLst>
                                          <p:attrName>style.visibility</p:attrName>
                                        </p:attrNameLst>
                                      </p:cBhvr>
                                      <p:to>
                                        <p:strVal val="visible"/>
                                      </p:to>
                                    </p:set>
                                    <p:animEffect transition="in" filter="fade">
                                      <p:cBhvr>
                                        <p:cTn id="36" dur="1000"/>
                                        <p:tgtEl>
                                          <p:spTgt spid="32771">
                                            <p:txEl>
                                              <p:pRg st="5" end="5"/>
                                            </p:txEl>
                                          </p:spTgt>
                                        </p:tgtEl>
                                      </p:cBhvr>
                                    </p:animEffect>
                                    <p:anim calcmode="lin" valueType="num">
                                      <p:cBhvr>
                                        <p:cTn id="37" dur="10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27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870BD7FA-EC02-47BE-9827-AB7CC621FAFF}"/>
              </a:ext>
            </a:extLst>
          </p:cNvPr>
          <p:cNvSpPr>
            <a:spLocks noGrp="1"/>
          </p:cNvSpPr>
          <p:nvPr>
            <p:ph type="title"/>
          </p:nvPr>
        </p:nvSpPr>
        <p:spPr>
          <a:xfrm>
            <a:off x="457200" y="152400"/>
            <a:ext cx="8229600" cy="1219200"/>
          </a:xfrm>
        </p:spPr>
        <p:txBody>
          <a:bodyPr/>
          <a:lstStyle/>
          <a:p>
            <a:r>
              <a:rPr lang="en-US" altLang="en-US"/>
              <a:t>Homeless Liaison</a:t>
            </a:r>
          </a:p>
        </p:txBody>
      </p:sp>
      <p:sp>
        <p:nvSpPr>
          <p:cNvPr id="35843" name="Content Placeholder 2">
            <a:extLst>
              <a:ext uri="{FF2B5EF4-FFF2-40B4-BE49-F238E27FC236}">
                <a16:creationId xmlns:a16="http://schemas.microsoft.com/office/drawing/2014/main" id="{434129BE-82A2-47A0-918A-735E6BE08D58}"/>
              </a:ext>
            </a:extLst>
          </p:cNvPr>
          <p:cNvSpPr>
            <a:spLocks noGrp="1"/>
          </p:cNvSpPr>
          <p:nvPr>
            <p:ph idx="1"/>
          </p:nvPr>
        </p:nvSpPr>
        <p:spPr>
          <a:xfrm>
            <a:off x="152400" y="1524000"/>
            <a:ext cx="8839200" cy="4800600"/>
          </a:xfrm>
        </p:spPr>
        <p:txBody>
          <a:bodyPr/>
          <a:lstStyle/>
          <a:p>
            <a:pPr marL="0" indent="0">
              <a:buFont typeface="Wingdings 2" panose="05020102010507070707" pitchFamily="18" charset="2"/>
              <a:buNone/>
            </a:pPr>
            <a:r>
              <a:rPr lang="en-US" altLang="en-US" sz="2800" b="1"/>
              <a:t>Students in Transition</a:t>
            </a:r>
          </a:p>
          <a:p>
            <a:pPr marL="0" indent="0">
              <a:buFont typeface="Wingdings 2" panose="05020102010507070707" pitchFamily="18" charset="2"/>
              <a:buNone/>
            </a:pPr>
            <a:r>
              <a:rPr lang="en-US" altLang="en-US" sz="2800"/>
              <a:t>Your child(ren) may be eligible for additional services through Title I, Part A and Title IX, Part A (Federal McKinney-Vento Homeless Assistance Act).</a:t>
            </a:r>
          </a:p>
          <a:p>
            <a:pPr marL="0" indent="0">
              <a:buFont typeface="Wingdings 2" panose="05020102010507070707" pitchFamily="18" charset="2"/>
              <a:buNone/>
            </a:pPr>
            <a:endParaRPr lang="en-US" altLang="en-US" sz="2800"/>
          </a:p>
          <a:p>
            <a:pPr marL="0" indent="0">
              <a:buFont typeface="Wingdings 2" panose="05020102010507070707" pitchFamily="18" charset="2"/>
              <a:buNone/>
            </a:pPr>
            <a:r>
              <a:rPr lang="en-US" altLang="en-US" sz="2800"/>
              <a:t>If you and/or your family are presently living in one of the following situations</a:t>
            </a:r>
            <a:r>
              <a:rPr lang="en-US" altLang="en-US" sz="2400"/>
              <a:t>:</a:t>
            </a:r>
          </a:p>
          <a:p>
            <a:pPr lvl="1"/>
            <a:r>
              <a:rPr lang="en-US" altLang="en-US" sz="2800"/>
              <a:t>An emergency or transitional shelter or FEMA trailer</a:t>
            </a:r>
          </a:p>
          <a:p>
            <a:pPr lvl="1"/>
            <a:r>
              <a:rPr lang="en-US" altLang="en-US" sz="2800"/>
              <a:t>With another family due to loss of housing, economic hardship or a similar reason; doubled 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heel(1)">
                                      <p:cBhvr>
                                        <p:cTn id="7" dur="20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heel(1)">
                                      <p:cBhvr>
                                        <p:cTn id="12" dur="20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5843">
                                            <p:txEl>
                                              <p:pRg st="3" end="3"/>
                                            </p:txEl>
                                          </p:spTgt>
                                        </p:tgtEl>
                                        <p:attrNameLst>
                                          <p:attrName>style.visibility</p:attrName>
                                        </p:attrNameLst>
                                      </p:cBhvr>
                                      <p:to>
                                        <p:strVal val="visible"/>
                                      </p:to>
                                    </p:set>
                                    <p:animEffect transition="in" filter="wheel(1)">
                                      <p:cBhvr>
                                        <p:cTn id="17" dur="2000"/>
                                        <p:tgtEl>
                                          <p:spTgt spid="35843">
                                            <p:txEl>
                                              <p:pRg st="3" end="3"/>
                                            </p:txEl>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35843">
                                            <p:txEl>
                                              <p:pRg st="4" end="4"/>
                                            </p:txEl>
                                          </p:spTgt>
                                        </p:tgtEl>
                                        <p:attrNameLst>
                                          <p:attrName>style.visibility</p:attrName>
                                        </p:attrNameLst>
                                      </p:cBhvr>
                                      <p:to>
                                        <p:strVal val="visible"/>
                                      </p:to>
                                    </p:set>
                                    <p:animEffect transition="in" filter="wheel(1)">
                                      <p:cBhvr>
                                        <p:cTn id="20" dur="2000"/>
                                        <p:tgtEl>
                                          <p:spTgt spid="35843">
                                            <p:txEl>
                                              <p:pRg st="4" end="4"/>
                                            </p:tx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35843">
                                            <p:txEl>
                                              <p:pRg st="5" end="5"/>
                                            </p:txEl>
                                          </p:spTgt>
                                        </p:tgtEl>
                                        <p:attrNameLst>
                                          <p:attrName>style.visibility</p:attrName>
                                        </p:attrNameLst>
                                      </p:cBhvr>
                                      <p:to>
                                        <p:strVal val="visible"/>
                                      </p:to>
                                    </p:set>
                                    <p:animEffect transition="in" filter="wheel(1)">
                                      <p:cBhvr>
                                        <p:cTn id="23" dur="2000"/>
                                        <p:tgtEl>
                                          <p:spTgt spid="35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4CA180E-35D1-4D5E-A08C-101B7E2F62DD}"/>
              </a:ext>
            </a:extLst>
          </p:cNvPr>
          <p:cNvSpPr>
            <a:spLocks noGrp="1"/>
          </p:cNvSpPr>
          <p:nvPr>
            <p:ph type="title"/>
          </p:nvPr>
        </p:nvSpPr>
        <p:spPr>
          <a:xfrm>
            <a:off x="457200" y="304800"/>
            <a:ext cx="8229600" cy="990600"/>
          </a:xfrm>
        </p:spPr>
        <p:txBody>
          <a:bodyPr/>
          <a:lstStyle/>
          <a:p>
            <a:r>
              <a:rPr lang="en-US" altLang="en-US"/>
              <a:t>Students in Transition</a:t>
            </a:r>
          </a:p>
        </p:txBody>
      </p:sp>
      <p:sp>
        <p:nvSpPr>
          <p:cNvPr id="3" name="Content Placeholder 2">
            <a:extLst>
              <a:ext uri="{FF2B5EF4-FFF2-40B4-BE49-F238E27FC236}">
                <a16:creationId xmlns:a16="http://schemas.microsoft.com/office/drawing/2014/main" id="{AFF1E186-350C-43B7-8FA2-69E5983ED355}"/>
              </a:ext>
            </a:extLst>
          </p:cNvPr>
          <p:cNvSpPr>
            <a:spLocks noGrp="1"/>
          </p:cNvSpPr>
          <p:nvPr>
            <p:ph idx="1"/>
          </p:nvPr>
        </p:nvSpPr>
        <p:spPr>
          <a:xfrm>
            <a:off x="457200" y="1524000"/>
            <a:ext cx="8229600" cy="4800600"/>
          </a:xfrm>
        </p:spPr>
        <p:txBody>
          <a:bodyPr/>
          <a:lstStyle/>
          <a:p>
            <a:pPr lvl="1"/>
            <a:r>
              <a:rPr lang="en-US" altLang="en-US" sz="2800"/>
              <a:t>In a car, park, temporary trailer park or campground due to lack of alternative adequate accommodations, public space, abandoned building, substandard housing, bus or train station, public or private place not designated for or ordinarily used as a regular sleeping accommodation for human beings or similar settings</a:t>
            </a:r>
          </a:p>
          <a:p>
            <a:pPr lvl="1"/>
            <a:r>
              <a:rPr lang="en-US" altLang="en-US" sz="2800"/>
              <a:t>In a hotel or motel</a:t>
            </a:r>
          </a:p>
          <a:p>
            <a:pPr lvl="1"/>
            <a:r>
              <a:rPr lang="en-US" altLang="en-US" sz="2800"/>
              <a:t>A child/youth in my home is not in the physical custody of a parent or guardian.</a:t>
            </a:r>
            <a:r>
              <a:rPr lang="en-US" altLang="en-US" sz="2000"/>
              <a:t>	</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BAA366BC-1115-4228-A690-78274877C61F}"/>
              </a:ext>
            </a:extLst>
          </p:cNvPr>
          <p:cNvSpPr>
            <a:spLocks noGrp="1"/>
          </p:cNvSpPr>
          <p:nvPr>
            <p:ph type="title"/>
          </p:nvPr>
        </p:nvSpPr>
        <p:spPr>
          <a:xfrm>
            <a:off x="457200" y="704850"/>
            <a:ext cx="8229600" cy="819150"/>
          </a:xfrm>
        </p:spPr>
        <p:txBody>
          <a:bodyPr/>
          <a:lstStyle/>
          <a:p>
            <a:r>
              <a:rPr lang="en-US" altLang="en-US"/>
              <a:t>Migrant Education Program Supervisor</a:t>
            </a:r>
          </a:p>
        </p:txBody>
      </p:sp>
      <p:sp>
        <p:nvSpPr>
          <p:cNvPr id="36867" name="Content Placeholder 2">
            <a:extLst>
              <a:ext uri="{FF2B5EF4-FFF2-40B4-BE49-F238E27FC236}">
                <a16:creationId xmlns:a16="http://schemas.microsoft.com/office/drawing/2014/main" id="{B90F48CB-DB28-4D89-A2D5-C466E8CA57C7}"/>
              </a:ext>
            </a:extLst>
          </p:cNvPr>
          <p:cNvSpPr>
            <a:spLocks noGrp="1"/>
          </p:cNvSpPr>
          <p:nvPr>
            <p:ph idx="1"/>
          </p:nvPr>
        </p:nvSpPr>
        <p:spPr>
          <a:xfrm>
            <a:off x="457200" y="1524000"/>
            <a:ext cx="8229600" cy="4800600"/>
          </a:xfrm>
        </p:spPr>
        <p:txBody>
          <a:bodyPr/>
          <a:lstStyle/>
          <a:p>
            <a:r>
              <a:rPr lang="en-US" altLang="en-US" sz="2400"/>
              <a:t>Title I, Part C is similar to Title I, Part A but it focuses on education for migrant students.</a:t>
            </a:r>
          </a:p>
          <a:p>
            <a:r>
              <a:rPr lang="en-US" altLang="en-US" sz="2400"/>
              <a:t>To be eligible all of these conditions must apply:</a:t>
            </a:r>
          </a:p>
          <a:p>
            <a:pPr lvl="1"/>
            <a:r>
              <a:rPr lang="en-US" altLang="en-US" sz="2000"/>
              <a:t>Child not older than 21  years of age;</a:t>
            </a:r>
          </a:p>
          <a:p>
            <a:pPr lvl="1"/>
            <a:r>
              <a:rPr lang="en-US" altLang="en-US" sz="2000"/>
              <a:t>Child entitled to a free public education (through grade 12) under State law or is below the age of compulsory school attendance;</a:t>
            </a:r>
          </a:p>
          <a:p>
            <a:pPr lvl="1"/>
            <a:r>
              <a:rPr lang="en-US" altLang="en-US" sz="2000"/>
              <a:t>Child is migratory agricultural worker or migratory fisher, or has a parent, spouse or guardian who is a migratory agricultural worker or migratory fisher;</a:t>
            </a:r>
          </a:p>
          <a:p>
            <a:pPr lvl="1"/>
            <a:r>
              <a:rPr lang="en-US" altLang="en-US" sz="2000"/>
              <a:t>Child has moved within the preceding 36 months in order to seek or obtain qualifying work, or to accompany or join the migratory agricultural worker or migratory fisher to seek or obtain qualifying work; and</a:t>
            </a:r>
          </a:p>
          <a:p>
            <a:pPr lvl="1"/>
            <a:r>
              <a:rPr lang="en-US" altLang="en-US" sz="2000"/>
              <a:t>Moved from one school district to another (within or outside the state).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fade">
                                      <p:cBhvr>
                                        <p:cTn id="12" dur="500"/>
                                        <p:tgtEl>
                                          <p:spTgt spid="3686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Effect transition="in" filter="fade">
                                      <p:cBhvr>
                                        <p:cTn id="15" dur="500"/>
                                        <p:tgtEl>
                                          <p:spTgt spid="3686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6867">
                                            <p:txEl>
                                              <p:pRg st="3" end="3"/>
                                            </p:txEl>
                                          </p:spTgt>
                                        </p:tgtEl>
                                        <p:attrNameLst>
                                          <p:attrName>style.visibility</p:attrName>
                                        </p:attrNameLst>
                                      </p:cBhvr>
                                      <p:to>
                                        <p:strVal val="visible"/>
                                      </p:to>
                                    </p:set>
                                    <p:animEffect transition="in" filter="fade">
                                      <p:cBhvr>
                                        <p:cTn id="18" dur="500"/>
                                        <p:tgtEl>
                                          <p:spTgt spid="3686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6867">
                                            <p:txEl>
                                              <p:pRg st="4" end="4"/>
                                            </p:txEl>
                                          </p:spTgt>
                                        </p:tgtEl>
                                        <p:attrNameLst>
                                          <p:attrName>style.visibility</p:attrName>
                                        </p:attrNameLst>
                                      </p:cBhvr>
                                      <p:to>
                                        <p:strVal val="visible"/>
                                      </p:to>
                                    </p:set>
                                    <p:animEffect transition="in" filter="fade">
                                      <p:cBhvr>
                                        <p:cTn id="21" dur="500"/>
                                        <p:tgtEl>
                                          <p:spTgt spid="3686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6867">
                                            <p:txEl>
                                              <p:pRg st="5" end="5"/>
                                            </p:txEl>
                                          </p:spTgt>
                                        </p:tgtEl>
                                        <p:attrNameLst>
                                          <p:attrName>style.visibility</p:attrName>
                                        </p:attrNameLst>
                                      </p:cBhvr>
                                      <p:to>
                                        <p:strVal val="visible"/>
                                      </p:to>
                                    </p:set>
                                    <p:animEffect transition="in" filter="fade">
                                      <p:cBhvr>
                                        <p:cTn id="24" dur="500"/>
                                        <p:tgtEl>
                                          <p:spTgt spid="36867">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6867">
                                            <p:txEl>
                                              <p:pRg st="6" end="6"/>
                                            </p:txEl>
                                          </p:spTgt>
                                        </p:tgtEl>
                                        <p:attrNameLst>
                                          <p:attrName>style.visibility</p:attrName>
                                        </p:attrNameLst>
                                      </p:cBhvr>
                                      <p:to>
                                        <p:strVal val="visible"/>
                                      </p:to>
                                    </p:set>
                                    <p:animEffect transition="in" filter="fade">
                                      <p:cBhvr>
                                        <p:cTn id="27"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4A959B27-6E8B-4595-8AA9-D115AB0EA888}"/>
              </a:ext>
            </a:extLst>
          </p:cNvPr>
          <p:cNvSpPr>
            <a:spLocks noGrp="1"/>
          </p:cNvSpPr>
          <p:nvPr>
            <p:ph type="title"/>
          </p:nvPr>
        </p:nvSpPr>
        <p:spPr>
          <a:xfrm>
            <a:off x="457200" y="685800"/>
            <a:ext cx="8229600" cy="762000"/>
          </a:xfrm>
        </p:spPr>
        <p:txBody>
          <a:bodyPr/>
          <a:lstStyle/>
          <a:p>
            <a:r>
              <a:rPr lang="en-US" altLang="en-US"/>
              <a:t>Migrant Education Program</a:t>
            </a:r>
          </a:p>
        </p:txBody>
      </p:sp>
      <p:sp>
        <p:nvSpPr>
          <p:cNvPr id="3" name="Content Placeholder 2">
            <a:extLst>
              <a:ext uri="{FF2B5EF4-FFF2-40B4-BE49-F238E27FC236}">
                <a16:creationId xmlns:a16="http://schemas.microsoft.com/office/drawing/2014/main" id="{774D5505-B9C2-4F37-AB7B-30F83F6EC4EF}"/>
              </a:ext>
            </a:extLst>
          </p:cNvPr>
          <p:cNvSpPr>
            <a:spLocks noGrp="1"/>
          </p:cNvSpPr>
          <p:nvPr>
            <p:ph idx="1"/>
          </p:nvPr>
        </p:nvSpPr>
        <p:spPr>
          <a:xfrm>
            <a:off x="457200" y="1676400"/>
            <a:ext cx="8229600" cy="4648200"/>
          </a:xfrm>
        </p:spPr>
        <p:txBody>
          <a:bodyPr/>
          <a:lstStyle/>
          <a:p>
            <a:pPr>
              <a:defRPr/>
            </a:pPr>
            <a:r>
              <a:rPr lang="en-US" dirty="0"/>
              <a:t>The program has “areas of concern” which are based on the root causes of the unique characteristics of the targeted group. They are:</a:t>
            </a:r>
          </a:p>
          <a:p>
            <a:pPr lvl="1">
              <a:defRPr/>
            </a:pPr>
            <a:r>
              <a:rPr lang="en-US" dirty="0"/>
              <a:t>Educational continuity</a:t>
            </a:r>
          </a:p>
          <a:p>
            <a:pPr lvl="1">
              <a:defRPr/>
            </a:pPr>
            <a:r>
              <a:rPr lang="en-US" dirty="0"/>
              <a:t>Instructional Time</a:t>
            </a:r>
          </a:p>
          <a:p>
            <a:pPr lvl="1">
              <a:defRPr/>
            </a:pPr>
            <a:r>
              <a:rPr lang="en-US" dirty="0"/>
              <a:t>School Engagement </a:t>
            </a:r>
          </a:p>
          <a:p>
            <a:pPr lvl="1">
              <a:defRPr/>
            </a:pPr>
            <a:r>
              <a:rPr lang="en-US" dirty="0"/>
              <a:t>English language development</a:t>
            </a:r>
          </a:p>
          <a:p>
            <a:pPr lvl="1">
              <a:defRPr/>
            </a:pPr>
            <a:r>
              <a:rPr lang="en-US" dirty="0"/>
              <a:t>Educational support in the home</a:t>
            </a:r>
          </a:p>
          <a:p>
            <a:pPr lvl="1">
              <a:defRPr/>
            </a:pPr>
            <a:r>
              <a:rPr lang="en-US" dirty="0"/>
              <a:t>Health</a:t>
            </a:r>
          </a:p>
          <a:p>
            <a:pPr lvl="1">
              <a:defRPr/>
            </a:pPr>
            <a:r>
              <a:rPr lang="en-US" dirty="0"/>
              <a:t>Access to Services</a:t>
            </a:r>
          </a:p>
          <a:p>
            <a:pPr marL="393700" lvl="1" indent="0">
              <a:buFont typeface="Wingdings 2" panose="05020102010507070707" pitchFamily="18"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A11E9-43CC-47E2-8D08-4A5F205C7199}"/>
              </a:ext>
            </a:extLst>
          </p:cNvPr>
          <p:cNvSpPr>
            <a:spLocks noGrp="1"/>
          </p:cNvSpPr>
          <p:nvPr>
            <p:ph type="title"/>
          </p:nvPr>
        </p:nvSpPr>
        <p:spPr/>
        <p:txBody>
          <a:bodyPr/>
          <a:lstStyle/>
          <a:p>
            <a:r>
              <a:rPr lang="en-US" dirty="0"/>
              <a:t>LES Goals</a:t>
            </a:r>
          </a:p>
        </p:txBody>
      </p:sp>
      <p:sp>
        <p:nvSpPr>
          <p:cNvPr id="3" name="Content Placeholder 2">
            <a:extLst>
              <a:ext uri="{FF2B5EF4-FFF2-40B4-BE49-F238E27FC236}">
                <a16:creationId xmlns:a16="http://schemas.microsoft.com/office/drawing/2014/main" id="{2DCA47C2-4AB5-487C-A89E-22C3466FC66A}"/>
              </a:ext>
            </a:extLst>
          </p:cNvPr>
          <p:cNvSpPr>
            <a:spLocks noGrp="1"/>
          </p:cNvSpPr>
          <p:nvPr>
            <p:ph idx="1"/>
          </p:nvPr>
        </p:nvSpPr>
        <p:spPr/>
        <p:txBody>
          <a:bodyPr/>
          <a:lstStyle/>
          <a:p>
            <a:pPr marL="0" indent="0" algn="ctr">
              <a:buNone/>
            </a:pPr>
            <a:r>
              <a:rPr lang="en-US" sz="3600" b="1" dirty="0"/>
              <a:t>2019-2020 Goals</a:t>
            </a:r>
            <a:endParaRPr lang="en-US"/>
          </a:p>
          <a:p>
            <a:pPr algn="ctr"/>
            <a:r>
              <a:rPr lang="en-US" dirty="0"/>
              <a:t>Increase Math Achievement</a:t>
            </a:r>
          </a:p>
          <a:p>
            <a:pPr algn="ctr"/>
            <a:r>
              <a:rPr lang="en-US" dirty="0"/>
              <a:t>Increase Math Learning Gains</a:t>
            </a:r>
          </a:p>
          <a:p>
            <a:pPr algn="ctr"/>
            <a:r>
              <a:rPr lang="en-US" dirty="0"/>
              <a:t>Increase Math Lower 25% Gains</a:t>
            </a:r>
          </a:p>
          <a:p>
            <a:pPr algn="ctr"/>
            <a:r>
              <a:rPr lang="en-US" dirty="0"/>
              <a:t>Increase Attendance</a:t>
            </a:r>
          </a:p>
        </p:txBody>
      </p:sp>
    </p:spTree>
    <p:extLst>
      <p:ext uri="{BB962C8B-B14F-4D97-AF65-F5344CB8AC3E}">
        <p14:creationId xmlns:p14="http://schemas.microsoft.com/office/powerpoint/2010/main" val="5041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D5FCD3A9-3EFA-49B2-9DBD-ACE99A2BF0BA}"/>
              </a:ext>
            </a:extLst>
          </p:cNvPr>
          <p:cNvSpPr>
            <a:spLocks noGrp="1"/>
          </p:cNvSpPr>
          <p:nvPr>
            <p:ph type="title"/>
          </p:nvPr>
        </p:nvSpPr>
        <p:spPr/>
        <p:txBody>
          <a:bodyPr/>
          <a:lstStyle/>
          <a:p>
            <a:r>
              <a:rPr lang="en-US" altLang="en-US"/>
              <a:t>Who Do I Contact?</a:t>
            </a:r>
          </a:p>
        </p:txBody>
      </p:sp>
      <p:sp>
        <p:nvSpPr>
          <p:cNvPr id="39939" name="Content Placeholder 2">
            <a:extLst>
              <a:ext uri="{FF2B5EF4-FFF2-40B4-BE49-F238E27FC236}">
                <a16:creationId xmlns:a16="http://schemas.microsoft.com/office/drawing/2014/main" id="{238CD186-6F36-469E-9B62-E5FCB686A639}"/>
              </a:ext>
            </a:extLst>
          </p:cNvPr>
          <p:cNvSpPr>
            <a:spLocks noGrp="1"/>
          </p:cNvSpPr>
          <p:nvPr>
            <p:ph idx="1"/>
          </p:nvPr>
        </p:nvSpPr>
        <p:spPr/>
        <p:txBody>
          <a:bodyPr/>
          <a:lstStyle/>
          <a:p>
            <a:r>
              <a:rPr lang="en-US" altLang="en-US"/>
              <a:t>Ms. Amanda Brown, Principal (850) 973-5030</a:t>
            </a:r>
          </a:p>
          <a:p>
            <a:r>
              <a:rPr lang="en-US" altLang="en-US"/>
              <a:t>Lisa Roderick, Coordinator of Special Programs     (850) 973-1565</a:t>
            </a:r>
          </a:p>
          <a:p>
            <a:r>
              <a:rPr lang="en-US" altLang="en-US"/>
              <a:t>Linton Hart, Parent and Family Engagement Liaison (850) 973-5886</a:t>
            </a:r>
          </a:p>
          <a:p>
            <a:r>
              <a:rPr lang="en-US" altLang="en-US"/>
              <a:t>Jennifer Williams, Homeless Liaison (850) 973-1542</a:t>
            </a:r>
          </a:p>
          <a:p>
            <a:r>
              <a:rPr lang="en-US" altLang="en-US"/>
              <a:t>Nic Gonzalez, Migrant Education Program Supervisor (850) 973-5013</a:t>
            </a:r>
          </a:p>
          <a:p>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21CEEA1E-B04A-467A-B0D2-CBE0CD1A0634}"/>
              </a:ext>
            </a:extLst>
          </p:cNvPr>
          <p:cNvSpPr>
            <a:spLocks noGrp="1"/>
          </p:cNvSpPr>
          <p:nvPr>
            <p:ph type="title"/>
          </p:nvPr>
        </p:nvSpPr>
        <p:spPr>
          <a:xfrm>
            <a:off x="457200" y="704850"/>
            <a:ext cx="8229600" cy="742950"/>
          </a:xfrm>
        </p:spPr>
        <p:txBody>
          <a:bodyPr/>
          <a:lstStyle/>
          <a:p>
            <a:pPr algn="ctr" eaLnBrk="1" hangingPunct="1"/>
            <a:r>
              <a:rPr lang="en-US" altLang="en-US"/>
              <a:t>Questions?</a:t>
            </a:r>
          </a:p>
        </p:txBody>
      </p:sp>
      <p:sp>
        <p:nvSpPr>
          <p:cNvPr id="40963" name="Content Placeholder 2">
            <a:extLst>
              <a:ext uri="{FF2B5EF4-FFF2-40B4-BE49-F238E27FC236}">
                <a16:creationId xmlns:a16="http://schemas.microsoft.com/office/drawing/2014/main" id="{9A84DD40-0445-4850-B9E1-49E33219825F}"/>
              </a:ext>
            </a:extLst>
          </p:cNvPr>
          <p:cNvSpPr>
            <a:spLocks noGrp="1"/>
          </p:cNvSpPr>
          <p:nvPr>
            <p:ph idx="1"/>
          </p:nvPr>
        </p:nvSpPr>
        <p:spPr>
          <a:xfrm>
            <a:off x="457200" y="1447800"/>
            <a:ext cx="8001000" cy="4422775"/>
          </a:xfrm>
        </p:spPr>
        <p:txBody>
          <a:bodyPr/>
          <a:lstStyle/>
          <a:p>
            <a:pPr marL="69850" indent="0" eaLnBrk="1" hangingPunct="1">
              <a:buFont typeface="Wingdings 2" panose="05020102010507070707" pitchFamily="18" charset="2"/>
              <a:buNone/>
            </a:pPr>
            <a:r>
              <a:rPr lang="en-US" altLang="en-US"/>
              <a:t>Thank you for attending the Title I Annual Parent Meeting.  If you would like additional information, please contact Lisa Roderick, the Coordinator of Special Programs, at 973-1565 or email </a:t>
            </a:r>
            <a:r>
              <a:rPr lang="en-US" altLang="en-US">
                <a:solidFill>
                  <a:schemeClr val="accent1"/>
                </a:solidFill>
                <a:hlinkClick r:id="rId2"/>
              </a:rPr>
              <a:t>lisa.roderick@mcsbfl.us</a:t>
            </a:r>
            <a:r>
              <a:rPr lang="en-US" altLang="en-US">
                <a:solidFill>
                  <a:schemeClr val="tx2"/>
                </a:solidFill>
              </a:rPr>
              <a:t>.</a:t>
            </a:r>
            <a:r>
              <a:rPr lang="en-US" altLang="en-US"/>
              <a:t>  </a:t>
            </a:r>
          </a:p>
          <a:p>
            <a:pPr marL="69850" indent="0" eaLnBrk="1" hangingPunct="1">
              <a:buFont typeface="Wingdings 2" panose="05020102010507070707" pitchFamily="18" charset="2"/>
              <a:buNone/>
            </a:pPr>
            <a:endParaRPr lang="en-US" altLang="en-US"/>
          </a:p>
          <a:p>
            <a:pPr marL="69850" indent="0" eaLnBrk="1" hangingPunct="1">
              <a:buFont typeface="Wingdings 2" panose="05020102010507070707" pitchFamily="18" charset="2"/>
              <a:buNone/>
            </a:pPr>
            <a:r>
              <a:rPr lang="en-US" altLang="en-US"/>
              <a:t>Please fill out the evaluation form.</a:t>
            </a:r>
          </a:p>
          <a:p>
            <a:pPr marL="69850" indent="0" eaLnBrk="1" hangingPunct="1">
              <a:buFont typeface="Wingdings 2" panose="05020102010507070707" pitchFamily="18" charset="2"/>
              <a:buNone/>
            </a:pPr>
            <a:endParaRPr lang="en-US" altLang="en-US"/>
          </a:p>
        </p:txBody>
      </p:sp>
      <p:pic>
        <p:nvPicPr>
          <p:cNvPr id="40964" name="Picture 1">
            <a:extLst>
              <a:ext uri="{FF2B5EF4-FFF2-40B4-BE49-F238E27FC236}">
                <a16:creationId xmlns:a16="http://schemas.microsoft.com/office/drawing/2014/main" id="{8E119A90-68E9-4E1E-81F7-7158AC0FB43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419600"/>
            <a:ext cx="5486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BA61F7A-4122-455F-9520-62DF1D39C2AD}"/>
              </a:ext>
            </a:extLst>
          </p:cNvPr>
          <p:cNvSpPr>
            <a:spLocks noGrp="1"/>
          </p:cNvSpPr>
          <p:nvPr>
            <p:ph type="title"/>
          </p:nvPr>
        </p:nvSpPr>
        <p:spPr/>
        <p:txBody>
          <a:bodyPr/>
          <a:lstStyle/>
          <a:p>
            <a:pPr algn="ctr"/>
            <a:r>
              <a:rPr lang="en-US" altLang="en-US"/>
              <a:t>Agenda</a:t>
            </a:r>
          </a:p>
        </p:txBody>
      </p:sp>
      <p:sp>
        <p:nvSpPr>
          <p:cNvPr id="8195" name="Content Placeholder 2">
            <a:extLst>
              <a:ext uri="{FF2B5EF4-FFF2-40B4-BE49-F238E27FC236}">
                <a16:creationId xmlns:a16="http://schemas.microsoft.com/office/drawing/2014/main" id="{ABD3A2F5-7381-429F-A49A-9F5A13F34DBC}"/>
              </a:ext>
            </a:extLst>
          </p:cNvPr>
          <p:cNvSpPr>
            <a:spLocks noGrp="1"/>
          </p:cNvSpPr>
          <p:nvPr>
            <p:ph idx="1"/>
          </p:nvPr>
        </p:nvSpPr>
        <p:spPr/>
        <p:txBody>
          <a:bodyPr/>
          <a:lstStyle/>
          <a:p>
            <a:r>
              <a:rPr lang="en-US" altLang="en-US"/>
              <a:t>Welcome and Introduction</a:t>
            </a:r>
          </a:p>
          <a:p>
            <a:r>
              <a:rPr lang="en-US" altLang="en-US"/>
              <a:t>All About Title I </a:t>
            </a:r>
          </a:p>
          <a:p>
            <a:r>
              <a:rPr lang="en-US" altLang="en-US"/>
              <a:t>Parent and Family Engagement</a:t>
            </a:r>
          </a:p>
          <a:p>
            <a:r>
              <a:rPr lang="en-US" altLang="en-US"/>
              <a:t>Parent-School Compacts</a:t>
            </a:r>
          </a:p>
          <a:p>
            <a:r>
              <a:rPr lang="en-US" altLang="en-US"/>
              <a:t>Homeless Liaison</a:t>
            </a:r>
          </a:p>
          <a:p>
            <a:r>
              <a:rPr lang="en-US" altLang="en-US"/>
              <a:t>Migrant Education Program</a:t>
            </a:r>
          </a:p>
          <a:p>
            <a:r>
              <a:rPr lang="en-US" altLang="en-US"/>
              <a:t>Contacts</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29DB162-F55D-4A03-BB77-A3882ACF0C6F}"/>
              </a:ext>
            </a:extLst>
          </p:cNvPr>
          <p:cNvSpPr>
            <a:spLocks noGrp="1"/>
          </p:cNvSpPr>
          <p:nvPr>
            <p:ph type="title"/>
          </p:nvPr>
        </p:nvSpPr>
        <p:spPr/>
        <p:txBody>
          <a:bodyPr/>
          <a:lstStyle/>
          <a:p>
            <a:pPr algn="ctr" eaLnBrk="1" hangingPunct="1"/>
            <a:r>
              <a:rPr lang="en-US" altLang="en-US"/>
              <a:t>What is Title I?</a:t>
            </a:r>
          </a:p>
        </p:txBody>
      </p:sp>
      <p:sp>
        <p:nvSpPr>
          <p:cNvPr id="9219" name="Content Placeholder 2">
            <a:extLst>
              <a:ext uri="{FF2B5EF4-FFF2-40B4-BE49-F238E27FC236}">
                <a16:creationId xmlns:a16="http://schemas.microsoft.com/office/drawing/2014/main" id="{BB6FA89D-648D-4A45-A09F-A2ED7ABB56D6}"/>
              </a:ext>
            </a:extLst>
          </p:cNvPr>
          <p:cNvSpPr>
            <a:spLocks noGrp="1"/>
          </p:cNvSpPr>
          <p:nvPr>
            <p:ph idx="1"/>
          </p:nvPr>
        </p:nvSpPr>
        <p:spPr/>
        <p:txBody>
          <a:bodyPr/>
          <a:lstStyle/>
          <a:p>
            <a:pPr eaLnBrk="1" hangingPunct="1"/>
            <a:endParaRPr lang="en-US" altLang="en-US"/>
          </a:p>
          <a:p>
            <a:pPr eaLnBrk="1" hangingPunct="1"/>
            <a:r>
              <a:rPr lang="en-US" altLang="en-US"/>
              <a:t>A Federally funded program under the Every Student Succeeds Act (replaced No Child Left Behind)</a:t>
            </a:r>
          </a:p>
          <a:p>
            <a:pPr eaLnBrk="1" hangingPunct="1"/>
            <a:r>
              <a:rPr lang="en-US" altLang="en-US"/>
              <a:t>Intended to ensure that </a:t>
            </a:r>
            <a:r>
              <a:rPr lang="en-US" altLang="en-US" b="1"/>
              <a:t>ALL</a:t>
            </a:r>
            <a:r>
              <a:rPr lang="en-US" altLang="en-US"/>
              <a:t> children have the opportunity to obtain a high-quality education</a:t>
            </a:r>
          </a:p>
          <a:p>
            <a:pPr eaLnBrk="1" hangingPunct="1"/>
            <a:r>
              <a:rPr lang="en-US" altLang="en-US"/>
              <a:t>Provides flexible funding to support strategies to increase student achievement at the highest need schools</a:t>
            </a:r>
          </a:p>
          <a:p>
            <a:pPr eaLnBrk="1" hangingPunct="1"/>
            <a:r>
              <a:rPr lang="en-US" altLang="en-US"/>
              <a:t>Our school is fortunate to receive Title I funds to supplement our school’s programs</a:t>
            </a:r>
          </a:p>
        </p:txBody>
      </p:sp>
      <p:pic>
        <p:nvPicPr>
          <p:cNvPr id="10244" name="Picture 3">
            <a:extLst>
              <a:ext uri="{FF2B5EF4-FFF2-40B4-BE49-F238E27FC236}">
                <a16:creationId xmlns:a16="http://schemas.microsoft.com/office/drawing/2014/main" id="{FD2596CE-3BFE-4355-A1A6-3B5596CD5A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25400"/>
            <a:ext cx="121920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wipe(down)">
                                      <p:cBhvr>
                                        <p:cTn id="7" dur="500"/>
                                        <p:tgtEl>
                                          <p:spTgt spid="92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wipe(down)">
                                      <p:cBhvr>
                                        <p:cTn id="12" dur="500"/>
                                        <p:tgtEl>
                                          <p:spTgt spid="92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wipe(down)">
                                      <p:cBhvr>
                                        <p:cTn id="17" dur="500"/>
                                        <p:tgtEl>
                                          <p:spTgt spid="92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wipe(down)">
                                      <p:cBhvr>
                                        <p:cTn id="2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3794106-EBF9-4830-A20B-A5A6441736CB}"/>
              </a:ext>
            </a:extLst>
          </p:cNvPr>
          <p:cNvSpPr>
            <a:spLocks noGrp="1"/>
          </p:cNvSpPr>
          <p:nvPr>
            <p:ph type="title"/>
          </p:nvPr>
        </p:nvSpPr>
        <p:spPr/>
        <p:txBody>
          <a:bodyPr/>
          <a:lstStyle/>
          <a:p>
            <a:r>
              <a:rPr lang="en-US" altLang="en-US"/>
              <a:t>Every Student Succeeds Act (ESSA)</a:t>
            </a:r>
          </a:p>
        </p:txBody>
      </p:sp>
      <p:sp>
        <p:nvSpPr>
          <p:cNvPr id="10243" name="Content Placeholder 2">
            <a:extLst>
              <a:ext uri="{FF2B5EF4-FFF2-40B4-BE49-F238E27FC236}">
                <a16:creationId xmlns:a16="http://schemas.microsoft.com/office/drawing/2014/main" id="{61AE2DDB-7570-4B0A-ACF4-11E0A09FC7A7}"/>
              </a:ext>
            </a:extLst>
          </p:cNvPr>
          <p:cNvSpPr>
            <a:spLocks noGrp="1"/>
          </p:cNvSpPr>
          <p:nvPr>
            <p:ph idx="1"/>
          </p:nvPr>
        </p:nvSpPr>
        <p:spPr>
          <a:xfrm>
            <a:off x="457200" y="1676400"/>
            <a:ext cx="8229600" cy="4648200"/>
          </a:xfrm>
        </p:spPr>
        <p:txBody>
          <a:bodyPr/>
          <a:lstStyle/>
          <a:p>
            <a:r>
              <a:rPr lang="en-US" altLang="en-US"/>
              <a:t>ESSA reauthorized the Elementary and Secondary Education Act (ESEA), when it was signed into law in 2015. </a:t>
            </a:r>
          </a:p>
          <a:p>
            <a:r>
              <a:rPr lang="en-US" altLang="en-US"/>
              <a:t>It is a step forward to improve the nation’s educational system.</a:t>
            </a:r>
          </a:p>
          <a:p>
            <a:r>
              <a:rPr lang="en-US" altLang="en-US"/>
              <a:t>Gives states authorization to identify their own goals to address proficiency on tests, English language proficiency and graduation rates. </a:t>
            </a:r>
          </a:p>
          <a:p>
            <a:r>
              <a:rPr lang="en-US" altLang="en-US"/>
              <a:t>Maintains testing requirements annually for reading and math in grades 3-8 and in high school, and grade-span testing in science. It also maintains subgroup reporting and a 95% testing requirement.</a:t>
            </a:r>
          </a:p>
        </p:txBody>
      </p:sp>
      <p:pic>
        <p:nvPicPr>
          <p:cNvPr id="11268" name="Picture 3">
            <a:extLst>
              <a:ext uri="{FF2B5EF4-FFF2-40B4-BE49-F238E27FC236}">
                <a16:creationId xmlns:a16="http://schemas.microsoft.com/office/drawing/2014/main" id="{A4DF3FE8-986C-48BA-8C6B-AEE9CE0BC1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673100"/>
            <a:ext cx="131445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ADBBE85-F75D-473C-A158-84A35D833711}"/>
              </a:ext>
            </a:extLst>
          </p:cNvPr>
          <p:cNvSpPr>
            <a:spLocks noGrp="1"/>
          </p:cNvSpPr>
          <p:nvPr>
            <p:ph type="title"/>
          </p:nvPr>
        </p:nvSpPr>
        <p:spPr/>
        <p:txBody>
          <a:bodyPr/>
          <a:lstStyle/>
          <a:p>
            <a:r>
              <a:rPr lang="en-US" altLang="en-US"/>
              <a:t>Every Student Succeeds Act (ESSA)</a:t>
            </a:r>
          </a:p>
        </p:txBody>
      </p:sp>
      <p:sp>
        <p:nvSpPr>
          <p:cNvPr id="3" name="Content Placeholder 2">
            <a:extLst>
              <a:ext uri="{FF2B5EF4-FFF2-40B4-BE49-F238E27FC236}">
                <a16:creationId xmlns:a16="http://schemas.microsoft.com/office/drawing/2014/main" id="{85B24157-C7F6-4B4C-B516-62F25C47E3F7}"/>
              </a:ext>
            </a:extLst>
          </p:cNvPr>
          <p:cNvSpPr>
            <a:spLocks noGrp="1"/>
          </p:cNvSpPr>
          <p:nvPr>
            <p:ph idx="1"/>
          </p:nvPr>
        </p:nvSpPr>
        <p:spPr/>
        <p:txBody>
          <a:bodyPr/>
          <a:lstStyle/>
          <a:p>
            <a:pPr marL="0" indent="0">
              <a:buFont typeface="Wingdings 2" panose="05020102010507070707" pitchFamily="18" charset="2"/>
              <a:buNone/>
              <a:defRPr/>
            </a:pPr>
            <a:r>
              <a:rPr lang="en-US" b="1" dirty="0"/>
              <a:t>Section 1116 Parent and Family Engagement</a:t>
            </a:r>
          </a:p>
          <a:p>
            <a:pPr>
              <a:defRPr/>
            </a:pPr>
            <a:r>
              <a:rPr lang="en-US" dirty="0"/>
              <a:t>All Title I schools must allocate 1% (if receiving an allocation over $500,000.00) to programs, activities and procedures for parent and family engagement. </a:t>
            </a:r>
          </a:p>
          <a:p>
            <a:pPr>
              <a:defRPr/>
            </a:pPr>
            <a:r>
              <a:rPr lang="en-US" dirty="0"/>
              <a:t>Each school shall jointly develop with, and distribute to, parents and family members of participating children, a written Parent and Family Engagement Plan (PFEP). </a:t>
            </a:r>
          </a:p>
          <a:p>
            <a:pPr marL="0" indent="0">
              <a:buFont typeface="Wingdings 2" panose="05020102010507070707" pitchFamily="18" charset="2"/>
              <a:buNone/>
              <a:defRPr/>
            </a:pPr>
            <a:endParaRPr lang="en-US" dirty="0"/>
          </a:p>
        </p:txBody>
      </p:sp>
      <p:pic>
        <p:nvPicPr>
          <p:cNvPr id="12292" name="Picture 3">
            <a:extLst>
              <a:ext uri="{FF2B5EF4-FFF2-40B4-BE49-F238E27FC236}">
                <a16:creationId xmlns:a16="http://schemas.microsoft.com/office/drawing/2014/main" id="{B855B814-22E1-4700-935C-C4E156410F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910138"/>
            <a:ext cx="23812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1EB6FB9-7FB0-44A9-A03B-3047B09E822E}"/>
              </a:ext>
            </a:extLst>
          </p:cNvPr>
          <p:cNvSpPr>
            <a:spLocks noGrp="1"/>
          </p:cNvSpPr>
          <p:nvPr>
            <p:ph type="title"/>
          </p:nvPr>
        </p:nvSpPr>
        <p:spPr>
          <a:xfrm>
            <a:off x="457200" y="704850"/>
            <a:ext cx="8229600" cy="590550"/>
          </a:xfrm>
        </p:spPr>
        <p:txBody>
          <a:bodyPr/>
          <a:lstStyle/>
          <a:p>
            <a:r>
              <a:rPr lang="en-US" altLang="en-US"/>
              <a:t>The PFEP</a:t>
            </a:r>
          </a:p>
        </p:txBody>
      </p:sp>
      <p:sp>
        <p:nvSpPr>
          <p:cNvPr id="12291" name="Content Placeholder 2">
            <a:extLst>
              <a:ext uri="{FF2B5EF4-FFF2-40B4-BE49-F238E27FC236}">
                <a16:creationId xmlns:a16="http://schemas.microsoft.com/office/drawing/2014/main" id="{51BFBF10-CAC3-4A89-B4A7-5F5FAC08BAE2}"/>
              </a:ext>
            </a:extLst>
          </p:cNvPr>
          <p:cNvSpPr>
            <a:spLocks noGrp="1"/>
          </p:cNvSpPr>
          <p:nvPr>
            <p:ph idx="1"/>
          </p:nvPr>
        </p:nvSpPr>
        <p:spPr>
          <a:xfrm>
            <a:off x="457200" y="1209675"/>
            <a:ext cx="8229600" cy="5181600"/>
          </a:xfrm>
        </p:spPr>
        <p:txBody>
          <a:bodyPr/>
          <a:lstStyle/>
          <a:p>
            <a:r>
              <a:rPr lang="en-US" altLang="en-US" sz="2200"/>
              <a:t>All Parent and Family Engagement Plans will describe the means for carrying out the following requirements:</a:t>
            </a:r>
          </a:p>
          <a:p>
            <a:pPr lvl="1"/>
            <a:r>
              <a:rPr lang="en-US" altLang="en-US" sz="2200"/>
              <a:t>Convene an annual meeting to inform parents of their school’s participation in the Title I program, explain the requirements of the program and the right of the parents to be involved. </a:t>
            </a:r>
          </a:p>
          <a:p>
            <a:pPr lvl="1"/>
            <a:r>
              <a:rPr lang="en-US" altLang="en-US" sz="2200"/>
              <a:t>Offer a flexible number of meetings, such as meetings in the morning or evening. </a:t>
            </a:r>
          </a:p>
          <a:p>
            <a:pPr lvl="1"/>
            <a:r>
              <a:rPr lang="en-US" altLang="en-US" sz="2200"/>
              <a:t>Involve parents in an organized, ongoing and timely manner, in the planning, review and improvement of the programs. This includes the planning, review and improvement of the PFEP, School-Parent Compacts, and the joint development of the school-wide program plan (School Improvement Plan or SIP). </a:t>
            </a:r>
          </a:p>
          <a:p>
            <a:pPr lvl="1"/>
            <a:r>
              <a:rPr lang="en-US" altLang="en-US" sz="2200"/>
              <a:t>Provide parents of participating children with timely information. </a:t>
            </a:r>
          </a:p>
        </p:txBody>
      </p:sp>
      <p:pic>
        <p:nvPicPr>
          <p:cNvPr id="13316" name="Picture 3">
            <a:extLst>
              <a:ext uri="{FF2B5EF4-FFF2-40B4-BE49-F238E27FC236}">
                <a16:creationId xmlns:a16="http://schemas.microsoft.com/office/drawing/2014/main" id="{63371907-FB0C-4B00-962D-582DBAE8CA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48100" y="-238125"/>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arn(inVertical)">
                                      <p:cBhvr>
                                        <p:cTn id="7" dur="500"/>
                                        <p:tgtEl>
                                          <p:spTgt spid="12291">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barn(inVertical)">
                                      <p:cBhvr>
                                        <p:cTn id="10" dur="500"/>
                                        <p:tgtEl>
                                          <p:spTgt spid="12291">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barn(inVertical)">
                                      <p:cBhvr>
                                        <p:cTn id="13" dur="500"/>
                                        <p:tgtEl>
                                          <p:spTgt spid="12291">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barn(inVertical)">
                                      <p:cBhvr>
                                        <p:cTn id="16" dur="500"/>
                                        <p:tgtEl>
                                          <p:spTgt spid="12291">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Effect transition="in" filter="barn(inVertical)">
                                      <p:cBhvr>
                                        <p:cTn id="19"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E7D866C-3AC9-45C2-BE5E-6F0F8C8E8B8E}"/>
              </a:ext>
            </a:extLst>
          </p:cNvPr>
          <p:cNvSpPr>
            <a:spLocks noGrp="1"/>
          </p:cNvSpPr>
          <p:nvPr>
            <p:ph type="title"/>
          </p:nvPr>
        </p:nvSpPr>
        <p:spPr>
          <a:xfrm>
            <a:off x="457200" y="228600"/>
            <a:ext cx="8229600" cy="1143000"/>
          </a:xfrm>
        </p:spPr>
        <p:txBody>
          <a:bodyPr/>
          <a:lstStyle/>
          <a:p>
            <a:pPr algn="ctr" eaLnBrk="1" hangingPunct="1"/>
            <a:r>
              <a:rPr lang="en-US" altLang="en-US"/>
              <a:t>How Title I Works</a:t>
            </a:r>
          </a:p>
        </p:txBody>
      </p:sp>
      <p:sp>
        <p:nvSpPr>
          <p:cNvPr id="13315" name="Content Placeholder 2">
            <a:extLst>
              <a:ext uri="{FF2B5EF4-FFF2-40B4-BE49-F238E27FC236}">
                <a16:creationId xmlns:a16="http://schemas.microsoft.com/office/drawing/2014/main" id="{AD4AC895-B014-4009-938A-92F9CD25C75F}"/>
              </a:ext>
            </a:extLst>
          </p:cNvPr>
          <p:cNvSpPr>
            <a:spLocks noGrp="1"/>
          </p:cNvSpPr>
          <p:nvPr>
            <p:ph idx="1"/>
          </p:nvPr>
        </p:nvSpPr>
        <p:spPr>
          <a:xfrm>
            <a:off x="457200" y="1447800"/>
            <a:ext cx="8229600" cy="4876800"/>
          </a:xfrm>
        </p:spPr>
        <p:txBody>
          <a:bodyPr/>
          <a:lstStyle/>
          <a:p>
            <a:pPr eaLnBrk="1" hangingPunct="1"/>
            <a:r>
              <a:rPr lang="en-US" altLang="en-US"/>
              <a:t>Every year, the Federal government decides how much  funding to provide for Title I and it is sent to the states.</a:t>
            </a:r>
          </a:p>
          <a:p>
            <a:pPr eaLnBrk="1" hangingPunct="1"/>
            <a:r>
              <a:rPr lang="en-US" altLang="en-US"/>
              <a:t>The Florida Department of Education uses a formula to divide the funds to the districts.</a:t>
            </a:r>
          </a:p>
          <a:p>
            <a:pPr eaLnBrk="1" hangingPunct="1"/>
            <a:r>
              <a:rPr lang="en-US" altLang="en-US"/>
              <a:t>The school district selects schools in greatest need based on the number of students qualifying for the free/reduced lunch program.</a:t>
            </a:r>
          </a:p>
          <a:p>
            <a:pPr eaLnBrk="1" hangingPunct="1"/>
            <a:r>
              <a:rPr lang="en-US" altLang="en-US"/>
              <a:t>After looking at district data, it is decided what services will be provided to the Title I schools.</a:t>
            </a:r>
          </a:p>
          <a:p>
            <a:pPr eaLnBrk="1" hangingPunct="1"/>
            <a:r>
              <a:rPr lang="en-US" altLang="en-US"/>
              <a:t>The Title I schools receive the remaining funds to support strategies in their School Improvement Plans.</a:t>
            </a:r>
          </a:p>
        </p:txBody>
      </p:sp>
      <p:pic>
        <p:nvPicPr>
          <p:cNvPr id="14340" name="Picture 3">
            <a:extLst>
              <a:ext uri="{FF2B5EF4-FFF2-40B4-BE49-F238E27FC236}">
                <a16:creationId xmlns:a16="http://schemas.microsoft.com/office/drawing/2014/main" id="{8EF13A56-B13A-41CA-BF65-EC432B64FB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320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5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Facet</Template>
  <TotalTime>1753</TotalTime>
  <Words>2158</Words>
  <Application>Microsoft Office PowerPoint</Application>
  <PresentationFormat>On-screen Show (4:3)</PresentationFormat>
  <Paragraphs>183</Paragraphs>
  <Slides>31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 Narrow</vt:lpstr>
      <vt:lpstr>Calibri</vt:lpstr>
      <vt:lpstr>Century Gothic</vt:lpstr>
      <vt:lpstr>Constantia</vt:lpstr>
      <vt:lpstr>Wingdings 2</vt:lpstr>
      <vt:lpstr>Flow</vt:lpstr>
      <vt:lpstr>Lee Elementary Title I Annual Parent Meeting</vt:lpstr>
      <vt:lpstr>Principal’s Welcome</vt:lpstr>
      <vt:lpstr>LES Goals</vt:lpstr>
      <vt:lpstr>Agenda</vt:lpstr>
      <vt:lpstr>What is Title I?</vt:lpstr>
      <vt:lpstr>Every Student Succeeds Act (ESSA)</vt:lpstr>
      <vt:lpstr>Every Student Succeeds Act (ESSA)</vt:lpstr>
      <vt:lpstr>The PFEP</vt:lpstr>
      <vt:lpstr>How Title I Works</vt:lpstr>
      <vt:lpstr>Who decides how funds are used?</vt:lpstr>
      <vt:lpstr>Our Title I Funds</vt:lpstr>
      <vt:lpstr>1% “Set-Aside” or Reservation</vt:lpstr>
      <vt:lpstr>Input on spending Title I Parent Involvement Funds</vt:lpstr>
      <vt:lpstr>Parent and Family Engagement Plan (PFEP)</vt:lpstr>
      <vt:lpstr>Parent-School Compacts (At Elementary Schools)</vt:lpstr>
      <vt:lpstr>Be Part of the Decision Making Team!</vt:lpstr>
      <vt:lpstr> What standards will my child have to achieve?</vt:lpstr>
      <vt:lpstr>How are you evaluating my child’s achievement?</vt:lpstr>
      <vt:lpstr>Your involvement is Key to your child’s success!</vt:lpstr>
      <vt:lpstr>Support Your Child’s Education</vt:lpstr>
      <vt:lpstr>What do we have to offer?</vt:lpstr>
      <vt:lpstr>Communication is the Path to Successful Parent Involvement</vt:lpstr>
      <vt:lpstr>Parent’s Rights</vt:lpstr>
      <vt:lpstr>Parent’s Rights</vt:lpstr>
      <vt:lpstr>Annual Evaluation</vt:lpstr>
      <vt:lpstr>Homeless Liaison</vt:lpstr>
      <vt:lpstr>Students in Transition</vt:lpstr>
      <vt:lpstr>Migrant Education Program Supervisor</vt:lpstr>
      <vt:lpstr>Migrant Education Program</vt:lpstr>
      <vt:lpstr>Who Do I Contact?</vt:lpstr>
      <vt:lpstr>Questions?</vt:lpstr>
    </vt:vector>
  </TitlesOfParts>
  <Company>Bay District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Annual Parent Meeting</dc:title>
  <dc:creator>Elizabeth R. Champion</dc:creator>
  <cp:lastModifiedBy>Lisa Roderick</cp:lastModifiedBy>
  <cp:revision>110</cp:revision>
  <cp:lastPrinted>2018-10-15T14:01:08Z</cp:lastPrinted>
  <dcterms:created xsi:type="dcterms:W3CDTF">2013-07-29T20:33:18Z</dcterms:created>
  <dcterms:modified xsi:type="dcterms:W3CDTF">2019-11-04T14:55:16Z</dcterms:modified>
</cp:coreProperties>
</file>